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s/slide14.xml" ContentType="application/vnd.openxmlformats-officedocument.presentationml.slide+xml"/>
  <Override PartName="/ppt/notesSlides/notesSlide16.xml" ContentType="application/vnd.openxmlformats-officedocument.presentationml.notesSlide+xml"/>
  <Override PartName="/ppt/embeddings/oleObject1.bin" ContentType="application/vnd.openxmlformats-officedocument.oleObject"/>
  <Default Extension="xml" ContentType="application/xml"/>
  <Override PartName="/ppt/tableStyles.xml" ContentType="application/vnd.openxmlformats-officedocument.presentationml.tableStyles+xml"/>
  <Override PartName="/ppt/notesSlides/notesSlide1.xml" ContentType="application/vnd.openxmlformats-officedocument.presentationml.notesSlide+xml"/>
  <Override PartName="/ppt/slides/slide28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slides/slide27.xml" ContentType="application/vnd.openxmlformats-officedocument.presentationml.slide+xml"/>
  <Default Extension="vml" ContentType="application/vnd.openxmlformats-officedocument.vmlDrawing"/>
  <Override PartName="/ppt/slides/slide20.xml" ContentType="application/vnd.openxmlformats-officedocument.presentationml.slide+xml"/>
  <Override PartName="/ppt/slides/slide36.xml" ContentType="application/vnd.openxmlformats-officedocument.presentationml.slide+xml"/>
  <Default Extension="emf" ContentType="image/x-emf"/>
  <Override PartName="/ppt/slides/slide4.xml" ContentType="application/vnd.openxmlformats-officedocument.presentationml.slide+xml"/>
  <Override PartName="/ppt/notesSlides/notesSlide22.xml" ContentType="application/vnd.openxmlformats-officedocument.presentationml.notesSlide+xml"/>
  <Override PartName="/ppt/slides/slide19.xml" ContentType="application/vnd.openxmlformats-officedocument.presentationml.slide+xml"/>
  <Override PartName="/ppt/notesSlides/notesSlide8.xml" ContentType="application/vnd.openxmlformats-officedocument.presentationml.notesSlide+xml"/>
  <Default Extension="png" ContentType="image/png"/>
  <Override PartName="/ppt/slideLayouts/slideLayout4.xml" ContentType="application/vnd.openxmlformats-officedocument.presentationml.slideLayout+xml"/>
  <Override PartName="/ppt/slides/slide12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slides/slide26.xml" ContentType="application/vnd.openxmlformats-officedocument.presentationml.slide+xml"/>
  <Override PartName="/ppt/slides/slide35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5.xml" ContentType="application/vnd.openxmlformats-officedocument.presentationml.notesSlide+xml"/>
  <Override PartName="/ppt/slides/slide42.xml" ContentType="application/vnd.openxmlformats-officedocument.presentationml.slide+xml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2.xml" ContentType="application/vnd.openxmlformats-officedocument.presentationml.slide+xml"/>
  <Default Extension="xls" ContentType="application/vnd.ms-exce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2.xml" ContentType="application/vnd.openxmlformats-officedocument.presentationml.notesSlide+xml"/>
  <Default Extension="wmf" ContentType="image/x-wmf"/>
  <Override PartName="/docProps/app.xml" ContentType="application/vnd.openxmlformats-officedocument.extended-properties+xml"/>
  <Override PartName="/ppt/notesSlides/notesSlide4.xml" ContentType="application/vnd.openxmlformats-officedocument.presentationml.notesSlide+xml"/>
  <Override PartName="/ppt/slides/slide41.xml" ContentType="application/vnd.openxmlformats-officedocument.presentationml.slide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s/slide24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Override PartName="/ppt/notesSlides/notesSlide18.xml" ContentType="application/vnd.openxmlformats-officedocument.presentationml.notesSlide+xml"/>
  <Default Extension="jpeg" ContentType="image/jpeg"/>
  <Override PartName="/ppt/viewProps.xml" ContentType="application/vnd.openxmlformats-officedocument.presentationml.viewProps+xml"/>
  <Override PartName="/ppt/embeddings/oleObject3.bin" ContentType="application/vnd.openxmlformats-officedocument.oleObject"/>
  <Override PartName="/ppt/notesSlides/notesSlide1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40.xml" ContentType="application/vnd.openxmlformats-officedocument.presentationml.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s/slide39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notesSlides/notesSlide17.xml" ContentType="application/vnd.openxmlformats-officedocument.presentationml.notesSlide+xml"/>
  <Override PartName="/ppt/embeddings/oleObject2.bin" ContentType="application/vnd.openxmlformats-officedocument.oleObject"/>
  <Override PartName="/ppt/notesSlides/notesSlide2.xml" ContentType="application/vnd.openxmlformats-officedocument.presentationml.notesSlide+xml"/>
  <Override PartName="/ppt/slides/slide29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61" r:id="rId1"/>
  </p:sldMasterIdLst>
  <p:notesMasterIdLst>
    <p:notesMasterId r:id="rId44"/>
  </p:notesMasterIdLst>
  <p:handoutMasterIdLst>
    <p:handoutMasterId r:id="rId45"/>
  </p:handoutMasterIdLst>
  <p:sldIdLst>
    <p:sldId id="256" r:id="rId2"/>
    <p:sldId id="544" r:id="rId3"/>
    <p:sldId id="542" r:id="rId4"/>
    <p:sldId id="543" r:id="rId5"/>
    <p:sldId id="546" r:id="rId6"/>
    <p:sldId id="545" r:id="rId7"/>
    <p:sldId id="548" r:id="rId8"/>
    <p:sldId id="553" r:id="rId9"/>
    <p:sldId id="549" r:id="rId10"/>
    <p:sldId id="550" r:id="rId11"/>
    <p:sldId id="551" r:id="rId12"/>
    <p:sldId id="574" r:id="rId13"/>
    <p:sldId id="577" r:id="rId14"/>
    <p:sldId id="568" r:id="rId15"/>
    <p:sldId id="569" r:id="rId16"/>
    <p:sldId id="570" r:id="rId17"/>
    <p:sldId id="572" r:id="rId18"/>
    <p:sldId id="571" r:id="rId19"/>
    <p:sldId id="547" r:id="rId20"/>
    <p:sldId id="555" r:id="rId21"/>
    <p:sldId id="557" r:id="rId22"/>
    <p:sldId id="556" r:id="rId23"/>
    <p:sldId id="567" r:id="rId24"/>
    <p:sldId id="561" r:id="rId25"/>
    <p:sldId id="562" r:id="rId26"/>
    <p:sldId id="563" r:id="rId27"/>
    <p:sldId id="565" r:id="rId28"/>
    <p:sldId id="566" r:id="rId29"/>
    <p:sldId id="559" r:id="rId30"/>
    <p:sldId id="575" r:id="rId31"/>
    <p:sldId id="576" r:id="rId32"/>
    <p:sldId id="554" r:id="rId33"/>
    <p:sldId id="573" r:id="rId34"/>
    <p:sldId id="533" r:id="rId35"/>
    <p:sldId id="518" r:id="rId36"/>
    <p:sldId id="487" r:id="rId37"/>
    <p:sldId id="488" r:id="rId38"/>
    <p:sldId id="489" r:id="rId39"/>
    <p:sldId id="580" r:id="rId40"/>
    <p:sldId id="552" r:id="rId41"/>
    <p:sldId id="578" r:id="rId42"/>
    <p:sldId id="579" r:id="rId4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4572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4572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4572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4572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081DAB"/>
    <a:srgbClr val="00CC00"/>
    <a:srgbClr val="59B674"/>
    <a:srgbClr val="02214B"/>
    <a:srgbClr val="FF0000"/>
    <a:srgbClr val="FFB707"/>
    <a:srgbClr val="6F6437"/>
    <a:srgbClr val="ABABAB"/>
    <a:srgbClr val="990000"/>
    <a:srgbClr val="17488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590" autoAdjust="0"/>
    <p:restoredTop sz="96484" autoAdjust="0"/>
  </p:normalViewPr>
  <p:slideViewPr>
    <p:cSldViewPr snapToGrid="0">
      <p:cViewPr varScale="1">
        <p:scale>
          <a:sx n="111" d="100"/>
          <a:sy n="111" d="100"/>
        </p:scale>
        <p:origin x="-816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968"/>
    </p:cViewPr>
  </p:sorterViewPr>
  <p:notesViewPr>
    <p:cSldViewPr snapToGrid="0">
      <p:cViewPr varScale="1">
        <p:scale>
          <a:sx n="84" d="100"/>
          <a:sy n="84" d="100"/>
        </p:scale>
        <p:origin x="-1152" y="-120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interSettings" Target="printerSettings/printerSettings1.bin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notesMaster" Target="notesMasters/notesMaster1.xml"/><Relationship Id="rId45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85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85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36000"/>
            <a:ext cx="29718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85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36000"/>
            <a:ext cx="29718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pPr>
              <a:defRPr/>
            </a:pPr>
            <a:fld id="{0E08126B-643E-464B-AC60-9F1EA644C4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pPr>
              <a:defRPr/>
            </a:pPr>
            <a:fld id="{6EE6928B-5E9A-E840-8FED-83F4D48B9D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8" charset="0"/>
        <a:ea typeface="ＭＳ Ｐゴシック" pitchFamily="-65" charset="-128"/>
        <a:cs typeface="ＭＳ Ｐゴシック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8" charset="0"/>
        <a:ea typeface="ＭＳ Ｐゴシック" pitchFamily="-10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8" charset="0"/>
        <a:ea typeface="ＭＳ Ｐゴシック" pitchFamily="-10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8" charset="0"/>
        <a:ea typeface="ＭＳ Ｐゴシック" pitchFamily="-10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8" charset="0"/>
        <a:ea typeface="ＭＳ Ｐゴシック" pitchFamily="-108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A342FE-D7FD-8B47-98C8-69E0291696BD}" type="slidenum">
              <a:rPr lang="en-US"/>
              <a:pPr/>
              <a:t>1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B3E291-444F-6A4E-8E86-2283445C7174}" type="slidenum">
              <a:rPr lang="en-US"/>
              <a:pPr/>
              <a:t>21</a:t>
            </a:fld>
            <a:endParaRPr lang="en-US"/>
          </a:p>
        </p:txBody>
      </p:sp>
      <p:sp>
        <p:nvSpPr>
          <p:cNvPr id="980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0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68F41B-DFF5-C14C-A476-3D4C62E8D86F}" type="slidenum">
              <a:rPr lang="en-US"/>
              <a:pPr/>
              <a:t>22</a:t>
            </a:fld>
            <a:endParaRPr lang="en-US"/>
          </a:p>
        </p:txBody>
      </p:sp>
      <p:sp>
        <p:nvSpPr>
          <p:cNvPr id="946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946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112" y="4343085"/>
            <a:ext cx="5485778" cy="4115747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C3B25E-46B4-3543-BEB2-43AC0C99AAC6}" type="slidenum">
              <a:rPr lang="en-US"/>
              <a:pPr/>
              <a:t>23</a:t>
            </a:fld>
            <a:endParaRPr lang="en-US"/>
          </a:p>
        </p:txBody>
      </p:sp>
      <p:sp>
        <p:nvSpPr>
          <p:cNvPr id="97689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6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23407D3-930D-3940-9CD7-49784E2BAC4D}" type="slidenum">
              <a:rPr lang="en-US"/>
              <a:pPr/>
              <a:t>24</a:t>
            </a:fld>
            <a:endParaRPr lang="en-US"/>
          </a:p>
        </p:txBody>
      </p:sp>
      <p:sp>
        <p:nvSpPr>
          <p:cNvPr id="95027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950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112" y="4343085"/>
            <a:ext cx="5485778" cy="4115747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C11C5C-8CDC-7449-B740-144BCD3F0F80}" type="slidenum">
              <a:rPr lang="en-US"/>
              <a:pPr/>
              <a:t>25</a:t>
            </a:fld>
            <a:endParaRPr lang="en-US"/>
          </a:p>
        </p:txBody>
      </p:sp>
      <p:sp>
        <p:nvSpPr>
          <p:cNvPr id="95232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952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112" y="4343085"/>
            <a:ext cx="5485778" cy="4115747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1148F2-1556-104E-A7EC-72EA4BEB2702}" type="slidenum">
              <a:rPr lang="en-US"/>
              <a:pPr/>
              <a:t>26</a:t>
            </a:fld>
            <a:endParaRPr lang="en-US"/>
          </a:p>
        </p:txBody>
      </p:sp>
      <p:sp>
        <p:nvSpPr>
          <p:cNvPr id="95437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954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112" y="4343085"/>
            <a:ext cx="5485778" cy="4115747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727FF96-4B62-1344-83E3-E1A1783F22E1}" type="slidenum">
              <a:rPr lang="en-US"/>
              <a:pPr/>
              <a:t>27</a:t>
            </a:fld>
            <a:endParaRPr lang="en-US"/>
          </a:p>
        </p:txBody>
      </p:sp>
      <p:sp>
        <p:nvSpPr>
          <p:cNvPr id="95846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958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112" y="4343085"/>
            <a:ext cx="5485778" cy="4115747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D99212-AD38-484D-AA14-63AD1D16E2F8}" type="slidenum">
              <a:rPr lang="en-US"/>
              <a:pPr/>
              <a:t>28</a:t>
            </a:fld>
            <a:endParaRPr lang="en-US"/>
          </a:p>
        </p:txBody>
      </p:sp>
      <p:sp>
        <p:nvSpPr>
          <p:cNvPr id="96051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960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112" y="4343085"/>
            <a:ext cx="5485778" cy="4115747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D68887-305C-834D-86DC-CAF1271770D0}" type="slidenum">
              <a:rPr lang="en-US"/>
              <a:pPr/>
              <a:t>29</a:t>
            </a:fld>
            <a:endParaRPr lang="en-US"/>
          </a:p>
        </p:txBody>
      </p:sp>
      <p:sp>
        <p:nvSpPr>
          <p:cNvPr id="99737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997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112" y="4343085"/>
            <a:ext cx="5485778" cy="4115747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11E4519-0B8A-E447-B725-45E2C7424490}" type="slidenum">
              <a:rPr lang="en-US"/>
              <a:pPr/>
              <a:t>7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00175" y="877888"/>
            <a:ext cx="4059238" cy="3044825"/>
          </a:xfrm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6388"/>
          </a:xfrm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952785-527A-FE42-B15E-1E3212B71889}" type="slidenum">
              <a:rPr lang="en-US"/>
              <a:pPr/>
              <a:t>8</a:t>
            </a:fld>
            <a:endParaRPr lang="en-US"/>
          </a:p>
        </p:txBody>
      </p:sp>
      <p:sp>
        <p:nvSpPr>
          <p:cNvPr id="491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AF43F3-D7A7-4341-8977-2B980EA93649}" type="slidenum">
              <a:rPr lang="en-US"/>
              <a:pPr/>
              <a:t>9</a:t>
            </a:fld>
            <a:endParaRPr lang="en-US"/>
          </a:p>
        </p:txBody>
      </p:sp>
      <p:sp>
        <p:nvSpPr>
          <p:cNvPr id="466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6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5D7FB5-A628-5A4A-A4B8-0B8D354BCBFE}" type="slidenum">
              <a:rPr lang="en-US"/>
              <a:pPr/>
              <a:t>10</a:t>
            </a:fld>
            <a:endParaRPr lang="en-US"/>
          </a:p>
        </p:txBody>
      </p:sp>
      <p:sp>
        <p:nvSpPr>
          <p:cNvPr id="467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A35402-7744-8342-8AD2-92DA0E4C777D}" type="slidenum">
              <a:rPr lang="en-US"/>
              <a:pPr/>
              <a:t>11</a:t>
            </a:fld>
            <a:endParaRPr lang="en-US"/>
          </a:p>
        </p:txBody>
      </p:sp>
      <p:sp>
        <p:nvSpPr>
          <p:cNvPr id="473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3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D71C87-AC10-F944-B380-8C38EA575C15}" type="slidenum">
              <a:rPr lang="en-US"/>
              <a:pPr/>
              <a:t>16</a:t>
            </a:fld>
            <a:endParaRPr lang="en-US"/>
          </a:p>
        </p:txBody>
      </p:sp>
      <p:sp>
        <p:nvSpPr>
          <p:cNvPr id="96563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5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133" y="4343716"/>
            <a:ext cx="5027734" cy="411385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6837A0-19A9-164C-9F97-B691288CC6AF}" type="slidenum">
              <a:rPr lang="en-US"/>
              <a:pPr/>
              <a:t>18</a:t>
            </a:fld>
            <a:endParaRPr lang="en-US"/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08DE06-CA21-664B-891C-707D94BDF4AF}" type="slidenum">
              <a:rPr lang="en-US"/>
              <a:pPr/>
              <a:t>20</a:t>
            </a:fld>
            <a:endParaRPr lang="en-US"/>
          </a:p>
        </p:txBody>
      </p:sp>
      <p:sp>
        <p:nvSpPr>
          <p:cNvPr id="1028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8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0" name="Rectangle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1" name="Rectangle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2" name="Rectangle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1847088"/>
            <a:ext cx="7772400" cy="1975104"/>
          </a:xfrm>
        </p:spPr>
        <p:txBody>
          <a:bodyPr/>
          <a:lstStyle>
            <a:lvl1pPr marR="9144" algn="l">
              <a:defRPr sz="4000" b="1" cap="none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3788179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 dirty="0"/>
          </a:p>
        </p:txBody>
      </p:sp>
      <p:sp>
        <p:nvSpPr>
          <p:cNvPr id="56" name="Rectangle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5" name="Rectangle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6" name="Rectangle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7" name="Rectangle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pic>
        <p:nvPicPr>
          <p:cNvPr id="16" name="Picture 14" descr="front"/>
          <p:cNvPicPr>
            <a:picLocks noChangeAspect="1" noChangeArrowheads="1"/>
          </p:cNvPicPr>
          <p:nvPr/>
        </p:nvPicPr>
        <p:blipFill>
          <a:blip r:embed="rId2"/>
          <a:srcRect b="22223"/>
          <a:stretch>
            <a:fillRect/>
          </a:stretch>
        </p:blipFill>
        <p:spPr bwMode="auto">
          <a:xfrm>
            <a:off x="7694819" y="-2"/>
            <a:ext cx="1449181" cy="121920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74844B-668F-F043-8F84-026EDF5FD35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E1DA7E-6B1A-FC4D-AD59-E2C203C4203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3749EA-B942-5E47-9A71-08380CDA35E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E06EDF-EFB6-AB43-8BF8-EDB53B1353B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E2E52D-0438-774E-BCD8-9CF5774DC0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D7D99E-666E-6A42-885F-B8ACC6BF024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Rectangle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CCF00F-9364-8045-BCA4-E925E8E0C90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38997A-7886-3F45-BA8E-1C30C0272F9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200083-F105-DF4E-BDCA-F707108D58E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grpSp>
        <p:nvGrpSpPr>
          <p:cNvPr id="14" name="Group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/>
          <a:p>
            <a:pPr>
              <a:defRPr/>
            </a:pPr>
            <a:fld id="{36630BF4-56FF-8642-BBED-469E59DF8AB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2.png"/><Relationship Id="rId1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1">
          <a:gsLst>
            <a:gs pos="0">
              <a:srgbClr val="000090"/>
            </a:gs>
            <a:gs pos="77000">
              <a:schemeClr val="tx2">
                <a:lumMod val="10000"/>
              </a:schemeClr>
            </a:gs>
            <a:gs pos="100000">
              <a:schemeClr val="bg2">
                <a:tint val="88000"/>
                <a:satMod val="4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-1" y="675073"/>
            <a:ext cx="377545" cy="6179382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7" name="Rectangle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49580" y="223277"/>
            <a:ext cx="7737219" cy="9144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7244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C6F09613-FCB9-E14C-A8B4-B9C7BB3516B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8" name="Picture 14" descr="front"/>
          <p:cNvPicPr>
            <a:picLocks noChangeAspect="1" noChangeArrowheads="1"/>
          </p:cNvPicPr>
          <p:nvPr/>
        </p:nvPicPr>
        <p:blipFill>
          <a:blip r:embed="rId14"/>
          <a:srcRect b="22223"/>
          <a:stretch>
            <a:fillRect/>
          </a:stretch>
        </p:blipFill>
        <p:spPr bwMode="auto">
          <a:xfrm>
            <a:off x="0" y="0"/>
            <a:ext cx="730250" cy="614362"/>
          </a:xfrm>
          <a:prstGeom prst="rect">
            <a:avLst/>
          </a:prstGeom>
          <a:noFill/>
        </p:spPr>
      </p:pic>
      <p:pic>
        <p:nvPicPr>
          <p:cNvPr id="19" name="Picture 23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8039100" y="0"/>
            <a:ext cx="1104900" cy="491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Arial"/>
          <a:ea typeface="+mj-ea"/>
          <a:cs typeface="Arial"/>
        </a:defRPr>
      </a:lvl1pPr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7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image" Target="../media/image66.jpeg"/><Relationship Id="rId5" Type="http://schemas.openxmlformats.org/officeDocument/2006/relationships/oleObject" Target="../embeddings/oleObject2.bin"/><Relationship Id="rId6" Type="http://schemas.openxmlformats.org/officeDocument/2006/relationships/image" Target="../media/image67.png"/><Relationship Id="rId7" Type="http://schemas.openxmlformats.org/officeDocument/2006/relationships/image" Target="../media/image29.jpeg"/><Relationship Id="rId8" Type="http://schemas.openxmlformats.org/officeDocument/2006/relationships/image" Target="../media/image30.jpeg"/><Relationship Id="rId9" Type="http://schemas.openxmlformats.org/officeDocument/2006/relationships/image" Target="../media/image31.png"/><Relationship Id="rId10" Type="http://schemas.openxmlformats.org/officeDocument/2006/relationships/image" Target="../media/image32.jpe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1" Type="http://schemas.openxmlformats.org/officeDocument/2006/relationships/video" Target="file://localhost/Users/culler/oldculler/movies/nestFE_movie.wmv" TargetMode="Externa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notesSlide" Target="../notesSlides/notesSlide8.xml"/><Relationship Id="rId5" Type="http://schemas.openxmlformats.org/officeDocument/2006/relationships/image" Target="../media/image71.png"/><Relationship Id="rId6" Type="http://schemas.openxmlformats.org/officeDocument/2006/relationships/image" Target="../media/image72.png"/><Relationship Id="rId7" Type="http://schemas.openxmlformats.org/officeDocument/2006/relationships/oleObject" Target="../embeddings/oleObject3.bin"/><Relationship Id="rId8" Type="http://schemas.openxmlformats.org/officeDocument/2006/relationships/image" Target="../media/image73.png"/><Relationship Id="rId9" Type="http://schemas.openxmlformats.org/officeDocument/2006/relationships/image" Target="../media/image74.jpeg"/><Relationship Id="rId10" Type="http://schemas.openxmlformats.org/officeDocument/2006/relationships/image" Target="../media/image75.png"/><Relationship Id="rId11" Type="http://schemas.openxmlformats.org/officeDocument/2006/relationships/image" Target="../media/image76.jpeg"/><Relationship Id="rId1" Type="http://schemas.openxmlformats.org/officeDocument/2006/relationships/vmlDrawing" Target="../drawings/vmlDrawing3.vml"/><Relationship Id="rId2" Type="http://schemas.openxmlformats.org/officeDocument/2006/relationships/video" Target="file://localhost/Users/culler/oldculler/movies/sonoma-interior-may1.avi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4" Type="http://schemas.openxmlformats.org/officeDocument/2006/relationships/image" Target="../media/image83.jpeg"/><Relationship Id="rId5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4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4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4" Type="http://schemas.openxmlformats.org/officeDocument/2006/relationships/image" Target="../media/image90.jpeg"/><Relationship Id="rId5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4" Type="http://schemas.openxmlformats.org/officeDocument/2006/relationships/oleObject" Target="../embeddings/Microsoft_Excel_Chart1.xls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png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2.png"/><Relationship Id="rId20" Type="http://schemas.openxmlformats.org/officeDocument/2006/relationships/image" Target="../media/image110.png"/><Relationship Id="rId21" Type="http://schemas.openxmlformats.org/officeDocument/2006/relationships/image" Target="../media/image111.jpeg"/><Relationship Id="rId22" Type="http://schemas.openxmlformats.org/officeDocument/2006/relationships/image" Target="../media/image112.png"/><Relationship Id="rId23" Type="http://schemas.openxmlformats.org/officeDocument/2006/relationships/image" Target="../media/image113.png"/><Relationship Id="rId24" Type="http://schemas.openxmlformats.org/officeDocument/2006/relationships/image" Target="../media/image114.png"/><Relationship Id="rId25" Type="http://schemas.openxmlformats.org/officeDocument/2006/relationships/image" Target="../media/image115.png"/><Relationship Id="rId26" Type="http://schemas.openxmlformats.org/officeDocument/2006/relationships/image" Target="../media/image116.png"/><Relationship Id="rId10" Type="http://schemas.openxmlformats.org/officeDocument/2006/relationships/image" Target="../media/image103.png"/><Relationship Id="rId11" Type="http://schemas.openxmlformats.org/officeDocument/2006/relationships/hyperlink" Target="http://images.google.com/imgres?imgurl=http://www.cartoonsolutions.com/store/files/images/detailed/Off_Build_det.jpg&amp;imgrefurl=http://www.cartoonsolutions.com/store/catalog/Office-Building-Flash-p-16914.html&amp;usg=__90qtiHgNFnmR5INyL5I1f69OtGc=&amp;h=413&amp;w=550&amp;sz=49&amp;hl=en&amp;start=1&amp;tbnid=oSjF-PWI1-VHvM:&amp;tbnh=100&amp;tbnw=133&amp;prev=/images?q=cartoon+office+building&amp;gbv=2&amp;hl=en&amp;sa=G" TargetMode="External"/><Relationship Id="rId12" Type="http://schemas.openxmlformats.org/officeDocument/2006/relationships/image" Target="../media/image104.jpeg"/><Relationship Id="rId13" Type="http://schemas.openxmlformats.org/officeDocument/2006/relationships/hyperlink" Target="http://images.google.com/imgres?imgurl=http://www.bradfitzpatrick.com/stock_illustration/images-new/household/cartoon-factory-clipart.gif&amp;imgrefurl=http://www.bradfitzpatrick.com/stock_illustration/cartoon-household-clipart/cartoon-factory-clipart.htm&amp;usg=__S3dayhCvHCtadevAMK-w2scJlm8=&amp;h=180&amp;w=240&amp;sz=11&amp;hl=en&amp;start=1&amp;tbnid=AJE4VkPsz3O1WM:&amp;tbnh=83&amp;tbnw=110&amp;prev=/images?q=cartoon+factory&amp;gbv=2&amp;hl=en&amp;sa=G" TargetMode="External"/><Relationship Id="rId14" Type="http://schemas.openxmlformats.org/officeDocument/2006/relationships/image" Target="../media/image105.jpeg"/><Relationship Id="rId15" Type="http://schemas.openxmlformats.org/officeDocument/2006/relationships/image" Target="../media/image106.jpeg"/><Relationship Id="rId16" Type="http://schemas.openxmlformats.org/officeDocument/2006/relationships/image" Target="../media/image107.png"/><Relationship Id="rId17" Type="http://schemas.openxmlformats.org/officeDocument/2006/relationships/image" Target="../media/image108.png"/><Relationship Id="rId18" Type="http://schemas.openxmlformats.org/officeDocument/2006/relationships/image" Target="../media/image109.png"/><Relationship Id="rId19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96.png"/><Relationship Id="rId4" Type="http://schemas.openxmlformats.org/officeDocument/2006/relationships/image" Target="../media/image97.png"/><Relationship Id="rId5" Type="http://schemas.openxmlformats.org/officeDocument/2006/relationships/image" Target="../media/image98.png"/><Relationship Id="rId6" Type="http://schemas.openxmlformats.org/officeDocument/2006/relationships/image" Target="../media/image99.png"/><Relationship Id="rId7" Type="http://schemas.openxmlformats.org/officeDocument/2006/relationships/image" Target="../media/image100.png"/><Relationship Id="rId8" Type="http://schemas.openxmlformats.org/officeDocument/2006/relationships/image" Target="../media/image10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4" Type="http://schemas.openxmlformats.org/officeDocument/2006/relationships/image" Target="../media/image118.png"/><Relationship Id="rId5" Type="http://schemas.openxmlformats.org/officeDocument/2006/relationships/image" Target="../media/image119.png"/><Relationship Id="rId6" Type="http://schemas.openxmlformats.org/officeDocument/2006/relationships/image" Target="../media/image120.png"/><Relationship Id="rId7" Type="http://schemas.openxmlformats.org/officeDocument/2006/relationships/image" Target="../media/image121.png"/><Relationship Id="rId8" Type="http://schemas.openxmlformats.org/officeDocument/2006/relationships/hyperlink" Target="http://images.google.com/imgres?imgurl=http://www.cartoonsolutions.com/store/files/images/detailed/Off_Build_det.jpg&amp;imgrefurl=http://www.cartoonsolutions.com/store/catalog/Office-Building-Flash-p-16914.html&amp;usg=__90qtiHgNFnmR5INyL5I1f69OtGc=&amp;h=413&amp;w=550&amp;sz=49&amp;hl=en&amp;start=1&amp;tbnid=oSjF-PWI1-VHvM:&amp;tbnh=100&amp;tbnw=133&amp;prev=/images?q=cartoon+office+building&amp;gbv=2&amp;hl=en&amp;sa=G" TargetMode="External"/><Relationship Id="rId9" Type="http://schemas.openxmlformats.org/officeDocument/2006/relationships/image" Target="../media/image104.jpeg"/><Relationship Id="rId10" Type="http://schemas.openxmlformats.org/officeDocument/2006/relationships/hyperlink" Target="http://images.google.com/imgres?imgurl=http://www.bradfitzpatrick.com/stock_illustration/images-new/household/cartoon-factory-clipart.gif&amp;imgrefurl=http://www.bradfitzpatrick.com/stock_illustration/cartoon-household-clipart/cartoon-factory-clipart.htm&amp;usg=__S3dayhCvHCtadevAMK-w2scJlm8=&amp;h=180&amp;w=240&amp;sz=11&amp;hl=en&amp;start=1&amp;tbnid=AJE4VkPsz3O1WM:&amp;tbnh=83&amp;tbnw=110&amp;prev=/images?q=cartoon+factory&amp;gbv=2&amp;hl=en&amp;sa=G" TargetMode="External"/><Relationship Id="rId11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4" Type="http://schemas.openxmlformats.org/officeDocument/2006/relationships/image" Target="../media/image118.png"/><Relationship Id="rId5" Type="http://schemas.openxmlformats.org/officeDocument/2006/relationships/image" Target="../media/image119.png"/><Relationship Id="rId6" Type="http://schemas.openxmlformats.org/officeDocument/2006/relationships/image" Target="../media/image120.png"/><Relationship Id="rId7" Type="http://schemas.openxmlformats.org/officeDocument/2006/relationships/image" Target="../media/image121.png"/><Relationship Id="rId8" Type="http://schemas.openxmlformats.org/officeDocument/2006/relationships/hyperlink" Target="http://images.google.com/imgres?imgurl=http://www.cartoonsolutions.com/store/files/images/detailed/Off_Build_det.jpg&amp;imgrefurl=http://www.cartoonsolutions.com/store/catalog/Office-Building-Flash-p-16914.html&amp;usg=__90qtiHgNFnmR5INyL5I1f69OtGc=&amp;h=413&amp;w=550&amp;sz=49&amp;hl=en&amp;start=1&amp;tbnid=oSjF-PWI1-VHvM:&amp;tbnh=100&amp;tbnw=133&amp;prev=/images?q=cartoon+office+building&amp;gbv=2&amp;hl=en&amp;sa=G" TargetMode="External"/><Relationship Id="rId9" Type="http://schemas.openxmlformats.org/officeDocument/2006/relationships/image" Target="../media/image104.jpeg"/><Relationship Id="rId10" Type="http://schemas.openxmlformats.org/officeDocument/2006/relationships/hyperlink" Target="http://images.google.com/imgres?imgurl=http://www.bradfitzpatrick.com/stock_illustration/images-new/household/cartoon-factory-clipart.gif&amp;imgrefurl=http://www.bradfitzpatrick.com/stock_illustration/cartoon-household-clipart/cartoon-factory-clipart.htm&amp;usg=__S3dayhCvHCtadevAMK-w2scJlm8=&amp;h=180&amp;w=240&amp;sz=11&amp;hl=en&amp;start=1&amp;tbnid=AJE4VkPsz3O1WM:&amp;tbnh=83&amp;tbnw=110&amp;prev=/images?q=cartoon+factory&amp;gbv=2&amp;hl=en&amp;sa=G" TargetMode="External"/><Relationship Id="rId11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3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5.jpeg"/><Relationship Id="rId12" Type="http://schemas.openxmlformats.org/officeDocument/2006/relationships/image" Target="../media/image122.png"/><Relationship Id="rId13" Type="http://schemas.openxmlformats.org/officeDocument/2006/relationships/image" Target="../media/image123.png"/><Relationship Id="rId14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17.png"/><Relationship Id="rId4" Type="http://schemas.openxmlformats.org/officeDocument/2006/relationships/image" Target="../media/image118.png"/><Relationship Id="rId5" Type="http://schemas.openxmlformats.org/officeDocument/2006/relationships/image" Target="../media/image119.png"/><Relationship Id="rId6" Type="http://schemas.openxmlformats.org/officeDocument/2006/relationships/image" Target="../media/image120.png"/><Relationship Id="rId7" Type="http://schemas.openxmlformats.org/officeDocument/2006/relationships/image" Target="../media/image121.png"/><Relationship Id="rId8" Type="http://schemas.openxmlformats.org/officeDocument/2006/relationships/hyperlink" Target="http://images.google.com/imgres?imgurl=http://www.cartoonsolutions.com/store/files/images/detailed/Off_Build_det.jpg&amp;imgrefurl=http://www.cartoonsolutions.com/store/catalog/Office-Building-Flash-p-16914.html&amp;usg=__90qtiHgNFnmR5INyL5I1f69OtGc=&amp;h=413&amp;w=550&amp;sz=49&amp;hl=en&amp;start=1&amp;tbnid=oSjF-PWI1-VHvM:&amp;tbnh=100&amp;tbnw=133&amp;prev=/images?q=cartoon+office+building&amp;gbv=2&amp;hl=en&amp;sa=G" TargetMode="External"/><Relationship Id="rId9" Type="http://schemas.openxmlformats.org/officeDocument/2006/relationships/image" Target="../media/image104.jpeg"/><Relationship Id="rId10" Type="http://schemas.openxmlformats.org/officeDocument/2006/relationships/hyperlink" Target="http://images.google.com/imgres?imgurl=http://www.bradfitzpatrick.com/stock_illustration/images-new/household/cartoon-factory-clipart.gif&amp;imgrefurl=http://www.bradfitzpatrick.com/stock_illustration/cartoon-household-clipart/cartoon-factory-clipart.htm&amp;usg=__S3dayhCvHCtadevAMK-w2scJlm8=&amp;h=180&amp;w=240&amp;sz=11&amp;hl=en&amp;start=1&amp;tbnid=AJE4VkPsz3O1WM:&amp;tbnh=83&amp;tbnw=110&amp;prev=/images?q=cartoon+factory&amp;gbv=2&amp;hl=en&amp;sa=G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4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6.png"/><Relationship Id="rId12" Type="http://schemas.openxmlformats.org/officeDocument/2006/relationships/image" Target="../media/image137.png"/><Relationship Id="rId13" Type="http://schemas.openxmlformats.org/officeDocument/2006/relationships/image" Target="../media/image138.png"/><Relationship Id="rId14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7.png"/><Relationship Id="rId3" Type="http://schemas.openxmlformats.org/officeDocument/2006/relationships/image" Target="../media/image128.png"/><Relationship Id="rId4" Type="http://schemas.openxmlformats.org/officeDocument/2006/relationships/image" Target="../media/image129.png"/><Relationship Id="rId5" Type="http://schemas.openxmlformats.org/officeDocument/2006/relationships/image" Target="../media/image130.png"/><Relationship Id="rId6" Type="http://schemas.openxmlformats.org/officeDocument/2006/relationships/image" Target="../media/image131.png"/><Relationship Id="rId7" Type="http://schemas.openxmlformats.org/officeDocument/2006/relationships/image" Target="../media/image132.png"/><Relationship Id="rId8" Type="http://schemas.openxmlformats.org/officeDocument/2006/relationships/image" Target="../media/image133.png"/><Relationship Id="rId9" Type="http://schemas.openxmlformats.org/officeDocument/2006/relationships/image" Target="../media/image134.png"/><Relationship Id="rId10" Type="http://schemas.openxmlformats.org/officeDocument/2006/relationships/image" Target="../media/image13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4" Type="http://schemas.openxmlformats.org/officeDocument/2006/relationships/image" Target="../media/image14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oleObject" Target="../embeddings/oleObject1.bin"/><Relationship Id="rId7" Type="http://schemas.openxmlformats.org/officeDocument/2006/relationships/image" Target="../media/image14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0" Type="http://schemas.openxmlformats.org/officeDocument/2006/relationships/image" Target="../media/image37.png"/><Relationship Id="rId21" Type="http://schemas.openxmlformats.org/officeDocument/2006/relationships/image" Target="../media/image38.png"/><Relationship Id="rId22" Type="http://schemas.openxmlformats.org/officeDocument/2006/relationships/image" Target="../media/image39.png"/><Relationship Id="rId23" Type="http://schemas.openxmlformats.org/officeDocument/2006/relationships/image" Target="../media/image40.png"/><Relationship Id="rId24" Type="http://schemas.openxmlformats.org/officeDocument/2006/relationships/image" Target="../media/image41.png"/><Relationship Id="rId25" Type="http://schemas.openxmlformats.org/officeDocument/2006/relationships/image" Target="../media/image42.jpeg"/><Relationship Id="rId26" Type="http://schemas.openxmlformats.org/officeDocument/2006/relationships/hyperlink" Target="http://www.zigbee.org/about/profile.asp?memberID=1365&amp;logo=/images/member_logos/dust.gif" TargetMode="External"/><Relationship Id="rId27" Type="http://schemas.openxmlformats.org/officeDocument/2006/relationships/image" Target="../media/image43.png"/><Relationship Id="rId28" Type="http://schemas.openxmlformats.org/officeDocument/2006/relationships/image" Target="../media/image44.jpeg"/><Relationship Id="rId29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5" Type="http://schemas.openxmlformats.org/officeDocument/2006/relationships/image" Target="../media/image22.png"/><Relationship Id="rId30" Type="http://schemas.openxmlformats.org/officeDocument/2006/relationships/image" Target="../media/image46.png"/><Relationship Id="rId31" Type="http://schemas.openxmlformats.org/officeDocument/2006/relationships/image" Target="../media/image47.png"/><Relationship Id="rId32" Type="http://schemas.openxmlformats.org/officeDocument/2006/relationships/image" Target="../media/image48.jpeg"/><Relationship Id="rId9" Type="http://schemas.openxmlformats.org/officeDocument/2006/relationships/image" Target="../media/image26.jpeg"/><Relationship Id="rId6" Type="http://schemas.openxmlformats.org/officeDocument/2006/relationships/image" Target="../media/image23.png"/><Relationship Id="rId7" Type="http://schemas.openxmlformats.org/officeDocument/2006/relationships/image" Target="../media/image24.jpeg"/><Relationship Id="rId8" Type="http://schemas.openxmlformats.org/officeDocument/2006/relationships/image" Target="../media/image25.jpeg"/><Relationship Id="rId33" Type="http://schemas.openxmlformats.org/officeDocument/2006/relationships/hyperlink" Target="http://www.sensicast.com/" TargetMode="External"/><Relationship Id="rId34" Type="http://schemas.openxmlformats.org/officeDocument/2006/relationships/image" Target="../media/image49.png"/><Relationship Id="rId35" Type="http://schemas.openxmlformats.org/officeDocument/2006/relationships/image" Target="../media/image50.png"/><Relationship Id="rId36" Type="http://schemas.openxmlformats.org/officeDocument/2006/relationships/hyperlink" Target="http://www.sensinode.com/" TargetMode="External"/><Relationship Id="rId10" Type="http://schemas.openxmlformats.org/officeDocument/2006/relationships/image" Target="../media/image27.jpeg"/><Relationship Id="rId11" Type="http://schemas.openxmlformats.org/officeDocument/2006/relationships/image" Target="../media/image28.jpeg"/><Relationship Id="rId12" Type="http://schemas.openxmlformats.org/officeDocument/2006/relationships/image" Target="../media/image29.jpeg"/><Relationship Id="rId13" Type="http://schemas.openxmlformats.org/officeDocument/2006/relationships/image" Target="../media/image30.jpeg"/><Relationship Id="rId14" Type="http://schemas.openxmlformats.org/officeDocument/2006/relationships/image" Target="../media/image31.png"/><Relationship Id="rId15" Type="http://schemas.openxmlformats.org/officeDocument/2006/relationships/image" Target="../media/image32.jpeg"/><Relationship Id="rId16" Type="http://schemas.openxmlformats.org/officeDocument/2006/relationships/image" Target="../media/image33.png"/><Relationship Id="rId17" Type="http://schemas.openxmlformats.org/officeDocument/2006/relationships/image" Target="../media/image34.png"/><Relationship Id="rId18" Type="http://schemas.openxmlformats.org/officeDocument/2006/relationships/image" Target="../media/image35.png"/><Relationship Id="rId19" Type="http://schemas.openxmlformats.org/officeDocument/2006/relationships/image" Target="../media/image36.png"/><Relationship Id="rId37" Type="http://schemas.openxmlformats.org/officeDocument/2006/relationships/image" Target="../media/image51.png"/><Relationship Id="rId38" Type="http://schemas.openxmlformats.org/officeDocument/2006/relationships/image" Target="../media/image52.wmf"/><Relationship Id="rId39" Type="http://schemas.openxmlformats.org/officeDocument/2006/relationships/image" Target="../media/image53.wmf"/><Relationship Id="rId40" Type="http://schemas.openxmlformats.org/officeDocument/2006/relationships/image" Target="../media/image54.wmf"/><Relationship Id="rId41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8326" y="1177925"/>
            <a:ext cx="7772400" cy="1781175"/>
          </a:xfrm>
        </p:spPr>
        <p:txBody>
          <a:bodyPr/>
          <a:lstStyle/>
          <a:p>
            <a:pPr eaLnBrk="1" hangingPunct="1"/>
            <a:r>
              <a:rPr lang="en-US" sz="3600" dirty="0" smtClean="0"/>
              <a:t>Beyond the Lamplight - Lessons from Making Sensor Networks Real</a:t>
            </a:r>
            <a:endParaRPr lang="en-US" sz="3600" dirty="0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29236" y="3041950"/>
            <a:ext cx="8125990" cy="1587500"/>
          </a:xfrm>
        </p:spPr>
        <p:txBody>
          <a:bodyPr/>
          <a:lstStyle/>
          <a:p>
            <a:pPr eaLnBrk="1" hangingPunct="1"/>
            <a:r>
              <a:rPr lang="en-US" sz="2400" dirty="0" smtClean="0">
                <a:ea typeface="ＭＳ Ｐゴシック" charset="-128"/>
                <a:cs typeface="ＭＳ Ｐゴシック" charset="-128"/>
              </a:rPr>
              <a:t>David E. Culler</a:t>
            </a:r>
          </a:p>
          <a:p>
            <a:pPr eaLnBrk="1" hangingPunct="1"/>
            <a:r>
              <a:rPr lang="en-US" sz="2400" dirty="0" smtClean="0">
                <a:ea typeface="ＭＳ Ｐゴシック" charset="-128"/>
                <a:cs typeface="ＭＳ Ｐゴシック" charset="-128"/>
              </a:rPr>
              <a:t>University of California, Berkeley</a:t>
            </a:r>
          </a:p>
          <a:p>
            <a:pPr eaLnBrk="1" hangingPunct="1"/>
            <a:endParaRPr lang="en-US" sz="2400" dirty="0" smtClean="0">
              <a:ea typeface="ＭＳ Ｐゴシック" charset="-128"/>
              <a:cs typeface="ＭＳ Ｐゴシック" charset="-128"/>
            </a:endParaRPr>
          </a:p>
          <a:p>
            <a:pPr eaLnBrk="1" hangingPunct="1"/>
            <a:endParaRPr lang="en-US" sz="1400" dirty="0" smtClean="0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7886" y="3912659"/>
            <a:ext cx="3696114" cy="294534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2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 “scale” …</a:t>
            </a:r>
            <a:endParaRPr lang="en-US" dirty="0"/>
          </a:p>
        </p:txBody>
      </p:sp>
      <p:sp>
        <p:nvSpPr>
          <p:cNvPr id="202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</a:t>
            </a:r>
          </a:p>
        </p:txBody>
      </p:sp>
      <p:sp>
        <p:nvSpPr>
          <p:cNvPr id="20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F5865-B97B-4148-9DBF-D2795EC1A69D}" type="slidenum">
              <a:rPr lang="en-US"/>
              <a:pPr/>
              <a:t>10</a:t>
            </a:fld>
            <a:endParaRPr lang="en-US"/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608013" y="1447800"/>
            <a:ext cx="3035300" cy="3117850"/>
            <a:chOff x="0" y="0"/>
            <a:chExt cx="2720" cy="2792"/>
          </a:xfrm>
        </p:grpSpPr>
        <p:sp>
          <p:nvSpPr>
            <p:cNvPr id="440323" name="AutoShape 3"/>
            <p:cNvSpPr>
              <a:spLocks/>
            </p:cNvSpPr>
            <p:nvPr/>
          </p:nvSpPr>
          <p:spPr bwMode="auto">
            <a:xfrm>
              <a:off x="0" y="0"/>
              <a:ext cx="2720" cy="2792"/>
            </a:xfrm>
            <a:prstGeom prst="roundRect">
              <a:avLst>
                <a:gd name="adj" fmla="val 4407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004080"/>
                </a:gs>
              </a:gsLst>
              <a:lin ang="5400000" scaled="1"/>
            </a:gradFill>
            <a:ln w="25400">
              <a:solidFill>
                <a:srgbClr val="011706"/>
              </a:solidFill>
              <a:round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440324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96" y="120"/>
              <a:ext cx="2523" cy="1544"/>
            </a:xfrm>
            <a:prstGeom prst="rect">
              <a:avLst/>
            </a:prstGeom>
            <a:noFill/>
            <a:ln w="12700">
              <a:solidFill>
                <a:srgbClr val="011706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</p:pic>
      </p:grpSp>
      <p:graphicFrame>
        <p:nvGraphicFramePr>
          <p:cNvPr id="440327" name="Group 7"/>
          <p:cNvGraphicFramePr>
            <a:graphicFrameLocks noGrp="1"/>
          </p:cNvGraphicFramePr>
          <p:nvPr/>
        </p:nvGraphicFramePr>
        <p:xfrm>
          <a:off x="4527550" y="1166813"/>
          <a:ext cx="4224338" cy="4973640"/>
        </p:xfrm>
        <a:graphic>
          <a:graphicData uri="http://schemas.openxmlformats.org/drawingml/2006/table">
            <a:tbl>
              <a:tblPr/>
              <a:tblGrid>
                <a:gridCol w="2219325"/>
                <a:gridCol w="1001713"/>
                <a:gridCol w="1003300"/>
              </a:tblGrid>
              <a:tr h="309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00387D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Arial" charset="0"/>
                        </a:rPr>
                        <a:t>ROM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Arial" charset="0"/>
                        </a:rPr>
                        <a:t>RAM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>
                        <a:alpha val="49803"/>
                      </a:srgbClr>
                    </a:solidFill>
                  </a:tcPr>
                </a:tc>
              </a:tr>
              <a:tr h="3127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CC2420 Driver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3149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272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802.15.4 Encryption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1194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101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Media Access Control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330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</a:tr>
              <a:tr h="3111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Media Management Control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1348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</a:tr>
              <a:tr h="3111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6LoWPAN + IPv6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2550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Checksums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134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SLAAC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216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32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DHCPv6 Client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212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DHCPv6 Proxy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104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ICMPv6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522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Unicast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 Forwarder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1158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451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</a:tr>
              <a:tr h="2809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Multicast Forwarder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352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</a:tr>
              <a:tr h="2778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Message Buffers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2048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</a:tr>
              <a:tr h="3127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Router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2050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106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</a:tr>
              <a:tr h="3111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UDP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450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</a:tr>
              <a:tr h="3111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TCP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1674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50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</a:tr>
            </a:tbl>
          </a:graphicData>
        </a:graphic>
      </p:graphicFrame>
      <p:grpSp>
        <p:nvGrpSpPr>
          <p:cNvPr id="3" name="Group 181"/>
          <p:cNvGrpSpPr>
            <a:grpSpLocks/>
          </p:cNvGrpSpPr>
          <p:nvPr/>
        </p:nvGrpSpPr>
        <p:grpSpPr bwMode="auto">
          <a:xfrm>
            <a:off x="1149350" y="3363913"/>
            <a:ext cx="2009775" cy="1116012"/>
            <a:chOff x="0" y="0"/>
            <a:chExt cx="1656" cy="1000"/>
          </a:xfrm>
        </p:grpSpPr>
        <p:sp>
          <p:nvSpPr>
            <p:cNvPr id="440519" name="Rectangle 199"/>
            <p:cNvSpPr>
              <a:spLocks/>
            </p:cNvSpPr>
            <p:nvPr/>
          </p:nvSpPr>
          <p:spPr bwMode="auto">
            <a:xfrm>
              <a:off x="86" y="768"/>
              <a:ext cx="1465" cy="2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pPr algn="ctr" defTabSz="642938"/>
              <a:r>
                <a:rPr lang="en-US" sz="1700">
                  <a:solidFill>
                    <a:srgbClr val="FFC967"/>
                  </a:solidFill>
                  <a:latin typeface="Gill Sans" charset="0"/>
                  <a:sym typeface="Gill Sans" charset="0"/>
                </a:rPr>
                <a:t>(including runtime)</a:t>
              </a:r>
            </a:p>
          </p:txBody>
        </p:sp>
      </p:grpSp>
      <p:sp>
        <p:nvSpPr>
          <p:cNvPr id="440520" name="Text Box 200"/>
          <p:cNvSpPr txBox="1">
            <a:spLocks noChangeArrowheads="1"/>
          </p:cNvSpPr>
          <p:nvPr/>
        </p:nvSpPr>
        <p:spPr bwMode="auto">
          <a:xfrm>
            <a:off x="393915" y="6257197"/>
            <a:ext cx="455992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/>
              <a:t>* </a:t>
            </a:r>
            <a:r>
              <a:rPr lang="en-US" sz="1400" dirty="0"/>
              <a:t>Production implementation on TI msp430/cc2420</a:t>
            </a:r>
            <a:r>
              <a:rPr lang="en-US" dirty="0"/>
              <a:t> </a:t>
            </a:r>
          </a:p>
        </p:txBody>
      </p:sp>
      <p:sp>
        <p:nvSpPr>
          <p:cNvPr id="440521" name="Rectangle 201"/>
          <p:cNvSpPr>
            <a:spLocks noChangeArrowheads="1"/>
          </p:cNvSpPr>
          <p:nvPr/>
        </p:nvSpPr>
        <p:spPr bwMode="auto">
          <a:xfrm>
            <a:off x="4400550" y="2581275"/>
            <a:ext cx="4476750" cy="447675"/>
          </a:xfrm>
          <a:prstGeom prst="rect">
            <a:avLst/>
          </a:prstGeom>
          <a:noFill/>
          <a:ln w="28575">
            <a:solidFill>
              <a:srgbClr val="008000"/>
            </a:solidFill>
            <a:prstDash val="dash"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40502" name="Group 182"/>
          <p:cNvGraphicFramePr>
            <a:graphicFrameLocks noGrp="1"/>
          </p:cNvGraphicFramePr>
          <p:nvPr/>
        </p:nvGraphicFramePr>
        <p:xfrm>
          <a:off x="1149350" y="3363913"/>
          <a:ext cx="2009775" cy="1119187"/>
        </p:xfrm>
        <a:graphic>
          <a:graphicData uri="http://schemas.openxmlformats.org/drawingml/2006/table">
            <a:tbl>
              <a:tblPr/>
              <a:tblGrid>
                <a:gridCol w="1004888"/>
                <a:gridCol w="1004887"/>
              </a:tblGrid>
              <a:tr h="446087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900" b="0" i="0" u="none" strike="noStrike" cap="none" normalizeH="0" baseline="0">
                          <a:ln>
                            <a:noFill/>
                          </a:ln>
                          <a:solidFill>
                            <a:srgbClr val="FFC967"/>
                          </a:solidFill>
                          <a:effectLst/>
                          <a:latin typeface="Arial" charset="0"/>
                        </a:rPr>
                        <a:t>24038</a:t>
                      </a:r>
                    </a:p>
                  </a:txBody>
                  <a:tcPr marL="53576" marR="53576" marT="53576" marB="53576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C967"/>
                          </a:solidFill>
                          <a:effectLst/>
                          <a:latin typeface="Arial" charset="0"/>
                        </a:rPr>
                        <a:t>ROM</a:t>
                      </a:r>
                    </a:p>
                  </a:txBody>
                  <a:tcPr marL="53576" marR="53576" marT="53576" marB="53576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31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900" b="0" i="0" u="none" strike="noStrike" cap="none" normalizeH="0" baseline="0">
                          <a:ln>
                            <a:noFill/>
                          </a:ln>
                          <a:solidFill>
                            <a:srgbClr val="FFC967"/>
                          </a:solidFill>
                          <a:effectLst/>
                          <a:latin typeface="Arial" charset="0"/>
                        </a:rPr>
                        <a:t>3598</a:t>
                      </a:r>
                    </a:p>
                  </a:txBody>
                  <a:tcPr marL="53576" marR="53576" marT="53576" marB="53576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C967"/>
                          </a:solidFill>
                          <a:effectLst/>
                          <a:latin typeface="Arial" charset="0"/>
                        </a:rPr>
                        <a:t>RAM</a:t>
                      </a:r>
                    </a:p>
                  </a:txBody>
                  <a:tcPr marL="53576" marR="53576" marT="53576" marB="53576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8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35717"/>
          <a:lstStyle/>
          <a:p>
            <a:r>
              <a:rPr lang="en-US"/>
              <a:t>and Power and reliability …</a:t>
            </a:r>
            <a:endParaRPr lang="en-US" sz="1000"/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</a:t>
            </a:r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DE333-ECB8-3E40-B844-1546A4D3ECAB}" type="slidenum">
              <a:rPr lang="en-US"/>
              <a:pPr/>
              <a:t>11</a:t>
            </a:fld>
            <a:endParaRPr lang="en-US"/>
          </a:p>
        </p:txBody>
      </p:sp>
      <p:pic>
        <p:nvPicPr>
          <p:cNvPr id="4444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84550" y="1493838"/>
            <a:ext cx="2616200" cy="1919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</p:pic>
      <p:pic>
        <p:nvPicPr>
          <p:cNvPr id="44442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96025" y="1493838"/>
            <a:ext cx="2616200" cy="1919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</p:pic>
      <p:pic>
        <p:nvPicPr>
          <p:cNvPr id="44442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82975" y="4011613"/>
            <a:ext cx="2425700" cy="1920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</p:pic>
      <p:pic>
        <p:nvPicPr>
          <p:cNvPr id="444422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46838" y="4011613"/>
            <a:ext cx="2465387" cy="1920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</p:pic>
      <p:pic>
        <p:nvPicPr>
          <p:cNvPr id="444423" name="Picture 7"/>
          <p:cNvPicPr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74650" y="1493838"/>
            <a:ext cx="2571750" cy="2705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</p:pic>
      <p:sp>
        <p:nvSpPr>
          <p:cNvPr id="444424" name="Rectangle 8"/>
          <p:cNvSpPr>
            <a:spLocks/>
          </p:cNvSpPr>
          <p:nvPr/>
        </p:nvSpPr>
        <p:spPr bwMode="auto">
          <a:xfrm>
            <a:off x="3659188" y="3430588"/>
            <a:ext cx="2068512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ctr" defTabSz="642938"/>
            <a:r>
              <a:rPr lang="en-US" sz="1700">
                <a:latin typeface="Gill Sans" charset="0"/>
                <a:sym typeface="Gill Sans" charset="0"/>
              </a:rPr>
              <a:t>Data Rate Sensitivity </a:t>
            </a:r>
          </a:p>
          <a:p>
            <a:pPr algn="ctr" defTabSz="642938"/>
            <a:r>
              <a:rPr lang="en-US" sz="1300">
                <a:latin typeface="Gill Sans" charset="0"/>
                <a:sym typeface="Gill Sans" charset="0"/>
              </a:rPr>
              <a:t>(Router)</a:t>
            </a:r>
          </a:p>
        </p:txBody>
      </p:sp>
      <p:sp>
        <p:nvSpPr>
          <p:cNvPr id="444425" name="Rectangle 9"/>
          <p:cNvSpPr>
            <a:spLocks/>
          </p:cNvSpPr>
          <p:nvPr/>
        </p:nvSpPr>
        <p:spPr bwMode="auto">
          <a:xfrm>
            <a:off x="6569075" y="3430588"/>
            <a:ext cx="206851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ctr" defTabSz="642938"/>
            <a:r>
              <a:rPr lang="en-US" sz="1700">
                <a:latin typeface="Gill Sans" charset="0"/>
                <a:sym typeface="Gill Sans" charset="0"/>
              </a:rPr>
              <a:t>Data Rate Sensitivity </a:t>
            </a:r>
          </a:p>
          <a:p>
            <a:pPr algn="ctr" defTabSz="642938"/>
            <a:r>
              <a:rPr lang="en-US" sz="1300">
                <a:latin typeface="Gill Sans" charset="0"/>
                <a:sym typeface="Gill Sans" charset="0"/>
              </a:rPr>
              <a:t>(Edge)</a:t>
            </a:r>
          </a:p>
        </p:txBody>
      </p:sp>
      <p:sp>
        <p:nvSpPr>
          <p:cNvPr id="444426" name="Rectangle 10"/>
          <p:cNvSpPr>
            <a:spLocks/>
          </p:cNvSpPr>
          <p:nvPr/>
        </p:nvSpPr>
        <p:spPr bwMode="auto">
          <a:xfrm>
            <a:off x="3563938" y="5957888"/>
            <a:ext cx="2259012" cy="2587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ctr" defTabSz="642938"/>
            <a:r>
              <a:rPr lang="en-US" sz="1700">
                <a:latin typeface="Gill Sans" charset="0"/>
                <a:sym typeface="Gill Sans" charset="0"/>
              </a:rPr>
              <a:t>Deployment Duty Cycle</a:t>
            </a:r>
          </a:p>
        </p:txBody>
      </p:sp>
      <p:sp>
        <p:nvSpPr>
          <p:cNvPr id="444427" name="Rectangle 11"/>
          <p:cNvSpPr>
            <a:spLocks/>
          </p:cNvSpPr>
          <p:nvPr/>
        </p:nvSpPr>
        <p:spPr bwMode="auto">
          <a:xfrm>
            <a:off x="6534150" y="5957888"/>
            <a:ext cx="2138363" cy="2587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ctr" defTabSz="642938"/>
            <a:r>
              <a:rPr lang="en-US" sz="1700">
                <a:latin typeface="Gill Sans" charset="0"/>
                <a:sym typeface="Gill Sans" charset="0"/>
              </a:rPr>
              <a:t>Deployment Reliability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Time, Time, Time, 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3749EA-B942-5E47-9A71-08380CDA35E8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881" y="1436775"/>
            <a:ext cx="5588000" cy="4762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</a:t>
            </a:r>
            <a:r>
              <a:rPr lang="en-US" dirty="0" smtClean="0"/>
              <a:t>nd scale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Operating at scale and achieving reliability are fundamentally linked</a:t>
            </a:r>
          </a:p>
          <a:p>
            <a:endParaRPr lang="en-US" dirty="0" smtClean="0"/>
          </a:p>
          <a:p>
            <a:r>
              <a:rPr lang="en-US" dirty="0" smtClean="0"/>
              <a:t>Larger =&gt; More likely for problem to appear</a:t>
            </a:r>
          </a:p>
          <a:p>
            <a:r>
              <a:rPr lang="en-US" dirty="0" smtClean="0"/>
              <a:t>Rarer =&gt; More subtle to find and understand</a:t>
            </a:r>
          </a:p>
          <a:p>
            <a:r>
              <a:rPr lang="en-US" dirty="0" smtClean="0"/>
              <a:t>Larger =&gt; More difficult to repair and more costly to be down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3749EA-B942-5E47-9A71-08380CDA35E8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NEST Open Embedded Platform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3749EA-B942-5E47-9A71-08380CDA35E8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6796" y="1291745"/>
            <a:ext cx="6096000" cy="4572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3749EA-B942-5E47-9A71-08380CDA35E8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334" y="193320"/>
            <a:ext cx="8300795" cy="622559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NEST Timeline</a:t>
            </a:r>
          </a:p>
        </p:txBody>
      </p:sp>
      <p:pic>
        <p:nvPicPr>
          <p:cNvPr id="964624" name="Picture 16" descr="captain-america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lum bright="30000"/>
          </a:blip>
          <a:srcRect/>
          <a:stretch>
            <a:fillRect/>
          </a:stretch>
        </p:blipFill>
        <p:spPr>
          <a:xfrm>
            <a:off x="7239000" y="4038600"/>
            <a:ext cx="1905000" cy="1428750"/>
          </a:xfrm>
          <a:noFill/>
          <a:ln/>
        </p:spPr>
      </p:pic>
      <p:sp>
        <p:nvSpPr>
          <p:cNvPr id="2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45A5-9F4D-804B-A7F1-BC66B52845B0}" type="slidenum">
              <a:rPr lang="en-US"/>
              <a:pPr/>
              <a:t>16</a:t>
            </a:fld>
            <a:endParaRPr lang="en-US"/>
          </a:p>
        </p:txBody>
      </p:sp>
      <p:sp>
        <p:nvSpPr>
          <p:cNvPr id="9646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00425" y="1069975"/>
            <a:ext cx="7494212" cy="5418138"/>
          </a:xfrm>
        </p:spPr>
        <p:txBody>
          <a:bodyPr/>
          <a:lstStyle/>
          <a:p>
            <a:pPr marL="342900" indent="-342900"/>
            <a:r>
              <a:rPr lang="en-US" sz="1800" dirty="0"/>
              <a:t>6/01 Start of NEST</a:t>
            </a:r>
          </a:p>
          <a:p>
            <a:pPr marL="342900" indent="-342900"/>
            <a:r>
              <a:rPr lang="en-US" sz="1800" dirty="0"/>
              <a:t>1/02 Delivered 1000 Micas + </a:t>
            </a:r>
            <a:r>
              <a:rPr lang="en-US" sz="1800" dirty="0" err="1"/>
              <a:t>TinyOS</a:t>
            </a:r>
            <a:r>
              <a:rPr lang="en-US" sz="1800" dirty="0"/>
              <a:t> 0.6 kits to program projects</a:t>
            </a:r>
          </a:p>
          <a:p>
            <a:pPr marL="342900" indent="-342900"/>
            <a:r>
              <a:rPr lang="en-US" sz="1800" dirty="0"/>
              <a:t>7/02 Bar Harbor Demos - Projects demo working components; OEP demos NEST-Tracker</a:t>
            </a:r>
          </a:p>
          <a:p>
            <a:pPr marL="342900" indent="-342900"/>
            <a:r>
              <a:rPr lang="en-US" sz="1800" dirty="0"/>
              <a:t>2/03 San Diego Demo - OEP demos NEST-Tracker </a:t>
            </a:r>
            <a:r>
              <a:rPr lang="en-US" sz="1800" dirty="0" err="1"/>
              <a:t>composable</a:t>
            </a:r>
            <a:r>
              <a:rPr lang="en-US" sz="1800" dirty="0"/>
              <a:t> framework</a:t>
            </a:r>
          </a:p>
          <a:p>
            <a:pPr marL="742950" lvl="1" indent="-285750"/>
            <a:r>
              <a:rPr lang="en-US" sz="1600" dirty="0"/>
              <a:t>Collect services from projects</a:t>
            </a:r>
          </a:p>
          <a:p>
            <a:pPr marL="742950" lvl="1" indent="-285750"/>
            <a:r>
              <a:rPr lang="en-US" sz="1600" dirty="0"/>
              <a:t>SOCOMM and UW demos</a:t>
            </a:r>
          </a:p>
          <a:p>
            <a:pPr marL="342900" indent="-342900"/>
            <a:r>
              <a:rPr lang="en-US" sz="1800" dirty="0"/>
              <a:t>7/03 PEG Demo - Mid-Term Demo on OEP2</a:t>
            </a:r>
          </a:p>
          <a:p>
            <a:pPr marL="742950" lvl="1" indent="-285750"/>
            <a:r>
              <a:rPr lang="en-US" sz="1600" dirty="0"/>
              <a:t>Show feasibility of platform and middleware</a:t>
            </a:r>
          </a:p>
          <a:p>
            <a:pPr marL="342900" indent="-342900"/>
            <a:r>
              <a:rPr lang="en-US" sz="1800" dirty="0"/>
              <a:t>Projects build on OEP: Line in Sand, Shooter Localization, Perimeter</a:t>
            </a:r>
          </a:p>
          <a:p>
            <a:pPr marL="342900" indent="-342900"/>
            <a:r>
              <a:rPr lang="en-US" sz="1800" dirty="0" err="1"/>
              <a:t>eXScale</a:t>
            </a:r>
            <a:r>
              <a:rPr lang="en-US" sz="1800" dirty="0"/>
              <a:t>: combined effort on OEP2 variant</a:t>
            </a:r>
          </a:p>
          <a:p>
            <a:pPr marL="342900" indent="-342900"/>
            <a:r>
              <a:rPr lang="en-US" sz="1800" dirty="0"/>
              <a:t>8/05 Final Evaluation incl. OEP3 release</a:t>
            </a:r>
          </a:p>
          <a:p>
            <a:pPr marL="742950" lvl="1" indent="-285750"/>
            <a:r>
              <a:rPr lang="en-US" sz="1600" dirty="0"/>
              <a:t>Sustained deployment and multiuse facility</a:t>
            </a:r>
          </a:p>
          <a:p>
            <a:pPr marL="742950" lvl="1" indent="-285750"/>
            <a:r>
              <a:rPr lang="en-US" sz="1600" dirty="0"/>
              <a:t>Self-powered, robust net </a:t>
            </a:r>
            <a:r>
              <a:rPr lang="en-US" sz="1600" dirty="0" err="1"/>
              <a:t>prog</a:t>
            </a:r>
            <a:r>
              <a:rPr lang="en-US" sz="1600" dirty="0"/>
              <a:t>, mgmt, dist </a:t>
            </a:r>
            <a:r>
              <a:rPr lang="en-US" sz="1600" dirty="0" err="1"/>
              <a:t>alg</a:t>
            </a:r>
            <a:r>
              <a:rPr lang="en-US" sz="1600" dirty="0"/>
              <a:t> and protocols</a:t>
            </a:r>
          </a:p>
          <a:p>
            <a:pPr marL="742950" lvl="1" indent="-285750"/>
            <a:r>
              <a:rPr lang="en-US" sz="1600" dirty="0"/>
              <a:t>Multi-object pursuit evasion game</a:t>
            </a:r>
          </a:p>
        </p:txBody>
      </p:sp>
      <p:sp>
        <p:nvSpPr>
          <p:cNvPr id="964612" name="Line 4"/>
          <p:cNvSpPr>
            <a:spLocks noChangeShapeType="1"/>
          </p:cNvSpPr>
          <p:nvPr/>
        </p:nvSpPr>
        <p:spPr bwMode="auto">
          <a:xfrm flipH="1">
            <a:off x="705440" y="1173432"/>
            <a:ext cx="0" cy="4038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620000" y="2667000"/>
            <a:ext cx="1371600" cy="1143000"/>
            <a:chOff x="4104" y="2280"/>
            <a:chExt cx="1445" cy="1048"/>
          </a:xfrm>
        </p:grpSpPr>
        <p:graphicFrame>
          <p:nvGraphicFramePr>
            <p:cNvPr id="964614" name="Object 6"/>
            <p:cNvGraphicFramePr>
              <a:graphicFrameLocks noChangeAspect="1"/>
            </p:cNvGraphicFramePr>
            <p:nvPr/>
          </p:nvGraphicFramePr>
          <p:xfrm>
            <a:off x="4104" y="2320"/>
            <a:ext cx="1445" cy="1003"/>
          </p:xfrm>
          <a:graphic>
            <a:graphicData uri="http://schemas.openxmlformats.org/presentationml/2006/ole">
              <p:oleObj spid="_x0000_s224258" name="Bitmap Image" r:id="rId5" imgW="3296110" imgH="2285714" progId="Paint.Picture">
                <p:embed/>
              </p:oleObj>
            </a:graphicData>
          </a:graphic>
        </p:graphicFrame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4319" y="2640"/>
              <a:ext cx="1032" cy="688"/>
              <a:chOff x="4408" y="1208"/>
              <a:chExt cx="1032" cy="688"/>
            </a:xfrm>
          </p:grpSpPr>
          <p:sp>
            <p:nvSpPr>
              <p:cNvPr id="964616" name="Oval 8"/>
              <p:cNvSpPr>
                <a:spLocks noChangeArrowheads="1"/>
              </p:cNvSpPr>
              <p:nvPr/>
            </p:nvSpPr>
            <p:spPr bwMode="auto">
              <a:xfrm>
                <a:off x="5200" y="1736"/>
                <a:ext cx="144" cy="160"/>
              </a:xfrm>
              <a:prstGeom prst="ellipse">
                <a:avLst/>
              </a:prstGeom>
              <a:noFill/>
              <a:ln w="12700">
                <a:solidFill>
                  <a:srgbClr val="EFFB03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964617" name="Oval 9"/>
              <p:cNvSpPr>
                <a:spLocks noChangeArrowheads="1"/>
              </p:cNvSpPr>
              <p:nvPr/>
            </p:nvSpPr>
            <p:spPr bwMode="auto">
              <a:xfrm>
                <a:off x="4408" y="1568"/>
                <a:ext cx="144" cy="160"/>
              </a:xfrm>
              <a:prstGeom prst="ellipse">
                <a:avLst/>
              </a:prstGeom>
              <a:noFill/>
              <a:ln w="12700">
                <a:solidFill>
                  <a:srgbClr val="EFFB03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964618" name="Oval 10"/>
              <p:cNvSpPr>
                <a:spLocks noChangeArrowheads="1"/>
              </p:cNvSpPr>
              <p:nvPr/>
            </p:nvSpPr>
            <p:spPr bwMode="auto">
              <a:xfrm>
                <a:off x="4744" y="1208"/>
                <a:ext cx="144" cy="160"/>
              </a:xfrm>
              <a:prstGeom prst="ellipse">
                <a:avLst/>
              </a:prstGeom>
              <a:noFill/>
              <a:ln w="12700">
                <a:solidFill>
                  <a:srgbClr val="EFFB03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964619" name="Oval 11"/>
              <p:cNvSpPr>
                <a:spLocks noChangeArrowheads="1"/>
              </p:cNvSpPr>
              <p:nvPr/>
            </p:nvSpPr>
            <p:spPr bwMode="auto">
              <a:xfrm>
                <a:off x="5296" y="1304"/>
                <a:ext cx="144" cy="160"/>
              </a:xfrm>
              <a:prstGeom prst="ellipse">
                <a:avLst/>
              </a:prstGeom>
              <a:noFill/>
              <a:ln w="12700">
                <a:solidFill>
                  <a:srgbClr val="EFFB03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964620" name="Oval 12"/>
            <p:cNvSpPr>
              <a:spLocks noChangeArrowheads="1"/>
            </p:cNvSpPr>
            <p:nvPr/>
          </p:nvSpPr>
          <p:spPr bwMode="auto">
            <a:xfrm>
              <a:off x="5215" y="2728"/>
              <a:ext cx="144" cy="176"/>
            </a:xfrm>
            <a:prstGeom prst="ellips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964621" name="Freeform 13"/>
            <p:cNvSpPr>
              <a:spLocks/>
            </p:cNvSpPr>
            <p:nvPr/>
          </p:nvSpPr>
          <p:spPr bwMode="auto">
            <a:xfrm>
              <a:off x="4759" y="2656"/>
              <a:ext cx="488" cy="128"/>
            </a:xfrm>
            <a:custGeom>
              <a:avLst/>
              <a:gdLst/>
              <a:ahLst/>
              <a:cxnLst>
                <a:cxn ang="0">
                  <a:pos x="488" y="128"/>
                </a:cxn>
                <a:cxn ang="0">
                  <a:pos x="272" y="16"/>
                </a:cxn>
                <a:cxn ang="0">
                  <a:pos x="0" y="32"/>
                </a:cxn>
              </a:cxnLst>
              <a:rect l="0" t="0" r="r" b="b"/>
              <a:pathLst>
                <a:path w="488" h="128">
                  <a:moveTo>
                    <a:pt x="488" y="128"/>
                  </a:moveTo>
                  <a:cubicBezTo>
                    <a:pt x="420" y="80"/>
                    <a:pt x="353" y="32"/>
                    <a:pt x="272" y="16"/>
                  </a:cubicBezTo>
                  <a:cubicBezTo>
                    <a:pt x="191" y="0"/>
                    <a:pt x="95" y="16"/>
                    <a:pt x="0" y="32"/>
                  </a:cubicBezTo>
                </a:path>
              </a:pathLst>
            </a:custGeom>
            <a:noFill/>
            <a:ln w="12700" cap="flat" cmpd="sng">
              <a:solidFill>
                <a:schemeClr val="hlink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964622" name="Freeform 14"/>
            <p:cNvSpPr>
              <a:spLocks/>
            </p:cNvSpPr>
            <p:nvPr/>
          </p:nvSpPr>
          <p:spPr bwMode="auto">
            <a:xfrm>
              <a:off x="4551" y="2424"/>
              <a:ext cx="224" cy="272"/>
            </a:xfrm>
            <a:custGeom>
              <a:avLst/>
              <a:gdLst/>
              <a:ahLst/>
              <a:cxnLst>
                <a:cxn ang="0">
                  <a:pos x="224" y="272"/>
                </a:cxn>
                <a:cxn ang="0">
                  <a:pos x="144" y="56"/>
                </a:cxn>
                <a:cxn ang="0">
                  <a:pos x="0" y="0"/>
                </a:cxn>
              </a:cxnLst>
              <a:rect l="0" t="0" r="r" b="b"/>
              <a:pathLst>
                <a:path w="224" h="272">
                  <a:moveTo>
                    <a:pt x="224" y="272"/>
                  </a:moveTo>
                  <a:cubicBezTo>
                    <a:pt x="202" y="186"/>
                    <a:pt x="181" y="101"/>
                    <a:pt x="144" y="56"/>
                  </a:cubicBezTo>
                  <a:cubicBezTo>
                    <a:pt x="107" y="11"/>
                    <a:pt x="53" y="5"/>
                    <a:pt x="0" y="0"/>
                  </a:cubicBezTo>
                </a:path>
              </a:pathLst>
            </a:custGeom>
            <a:noFill/>
            <a:ln w="12700" cap="flat" cmpd="sng">
              <a:solidFill>
                <a:schemeClr val="hlink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964623" name="Freeform 15"/>
            <p:cNvSpPr>
              <a:spLocks/>
            </p:cNvSpPr>
            <p:nvPr/>
          </p:nvSpPr>
          <p:spPr bwMode="auto">
            <a:xfrm>
              <a:off x="4423" y="2280"/>
              <a:ext cx="128" cy="120"/>
            </a:xfrm>
            <a:custGeom>
              <a:avLst/>
              <a:gdLst/>
              <a:ahLst/>
              <a:cxnLst>
                <a:cxn ang="0">
                  <a:pos x="128" y="120"/>
                </a:cxn>
                <a:cxn ang="0">
                  <a:pos x="0" y="0"/>
                </a:cxn>
              </a:cxnLst>
              <a:rect l="0" t="0" r="r" b="b"/>
              <a:pathLst>
                <a:path w="128" h="120">
                  <a:moveTo>
                    <a:pt x="128" y="120"/>
                  </a:moveTo>
                  <a:cubicBezTo>
                    <a:pt x="74" y="70"/>
                    <a:pt x="21" y="20"/>
                    <a:pt x="0" y="0"/>
                  </a:cubicBezTo>
                </a:path>
              </a:pathLst>
            </a:custGeom>
            <a:noFill/>
            <a:ln w="12700" cap="flat" cmpd="sng">
              <a:solidFill>
                <a:schemeClr val="hlink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pic>
        <p:nvPicPr>
          <p:cNvPr id="964625" name="Picture 17" descr="berk-mic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772400" y="1066800"/>
            <a:ext cx="966788" cy="1600200"/>
          </a:xfrm>
          <a:prstGeom prst="rect">
            <a:avLst/>
          </a:prstGeom>
          <a:noFill/>
        </p:spPr>
      </p:pic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7391400" y="5486400"/>
            <a:ext cx="1447800" cy="1371600"/>
            <a:chOff x="3120" y="816"/>
            <a:chExt cx="2496" cy="2496"/>
          </a:xfrm>
        </p:grpSpPr>
        <p:pic>
          <p:nvPicPr>
            <p:cNvPr id="964627" name="Picture 19" descr="battery-supercap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479" y="1776"/>
              <a:ext cx="1753" cy="1144"/>
            </a:xfrm>
            <a:prstGeom prst="rect">
              <a:avLst/>
            </a:prstGeom>
            <a:noFill/>
          </p:spPr>
        </p:pic>
        <p:pic>
          <p:nvPicPr>
            <p:cNvPr id="964628" name="Picture 20" descr="xsm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194878">
              <a:off x="3408" y="1056"/>
              <a:ext cx="1920" cy="1441"/>
            </a:xfrm>
            <a:prstGeom prst="rect">
              <a:avLst/>
            </a:prstGeom>
            <a:noFill/>
          </p:spPr>
        </p:pic>
        <p:pic>
          <p:nvPicPr>
            <p:cNvPr id="964629" name="Picture 21" descr="telos-revb-blue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3600" y="1229"/>
              <a:ext cx="1680" cy="1075"/>
            </a:xfrm>
            <a:prstGeom prst="rect">
              <a:avLst/>
            </a:prstGeom>
            <a:noFill/>
          </p:spPr>
        </p:pic>
        <p:sp>
          <p:nvSpPr>
            <p:cNvPr id="964630" name="Rectangle 22" descr="mote_cubed"/>
            <p:cNvSpPr>
              <a:spLocks noChangeAspect="1" noChangeArrowheads="1"/>
            </p:cNvSpPr>
            <p:nvPr/>
          </p:nvSpPr>
          <p:spPr bwMode="auto">
            <a:xfrm>
              <a:off x="3120" y="816"/>
              <a:ext cx="2496" cy="2496"/>
            </a:xfrm>
            <a:prstGeom prst="rect">
              <a:avLst/>
            </a:prstGeom>
            <a:blipFill dpi="0" rotWithShape="1">
              <a:blip r:embed="rId10">
                <a:alphaModFix amt="50000"/>
              </a:blip>
              <a:srcRect/>
              <a:stretch>
                <a:fillRect b="-3165"/>
              </a:stretch>
            </a:blip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3749EA-B942-5E47-9A71-08380CDA35E8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319" y="456484"/>
            <a:ext cx="6621797" cy="4966348"/>
          </a:xfrm>
          <a:prstGeom prst="rect">
            <a:avLst/>
          </a:prstGeom>
        </p:spPr>
      </p:pic>
      <p:pic>
        <p:nvPicPr>
          <p:cNvPr id="6" name="nestFE_movie.wm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680340" y="3535552"/>
            <a:ext cx="4463660" cy="29757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31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47000" y="1680266"/>
            <a:ext cx="1397000" cy="18018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58054" y="152400"/>
            <a:ext cx="6761946" cy="838200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sz="3200" dirty="0" smtClean="0">
                <a:latin typeface="Trebuchet MS" charset="0"/>
              </a:rPr>
              <a:t>The “</a:t>
            </a:r>
            <a:r>
              <a:rPr lang="en-US" sz="3200" dirty="0" err="1" smtClean="0">
                <a:latin typeface="Trebuchet MS" charset="0"/>
              </a:rPr>
              <a:t>Macroscope</a:t>
            </a:r>
            <a:r>
              <a:rPr lang="en-US" sz="3200" dirty="0" smtClean="0">
                <a:latin typeface="Trebuchet MS" charset="0"/>
              </a:rPr>
              <a:t>”</a:t>
            </a:r>
            <a:endParaRPr lang="en-US" sz="5400" dirty="0">
              <a:latin typeface="Trebuchet MS" charset="0"/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half" idx="1"/>
          </p:nvPr>
        </p:nvSpPr>
        <p:spPr>
          <a:xfrm>
            <a:off x="152400" y="914400"/>
            <a:ext cx="4038600" cy="4525963"/>
          </a:xfrm>
        </p:spPr>
        <p:txBody>
          <a:bodyPr/>
          <a:lstStyle/>
          <a:p>
            <a:r>
              <a:rPr lang="en-US" dirty="0" smtClean="0"/>
              <a:t>Observe complex interactions over time and space</a:t>
            </a:r>
            <a:endParaRPr lang="en-US" dirty="0"/>
          </a:p>
        </p:txBody>
      </p:sp>
      <p:pic>
        <p:nvPicPr>
          <p:cNvPr id="77829" name="Picture 5">
            <a:hlinkClick r:id="" action="ppaction://media"/>
          </p:cNvPr>
          <p:cNvPicPr/>
          <p:nvPr>
            <p:ph type="media" sz="half" idx="2"/>
            <a:videoFile r:link="rId2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4933788" y="3680305"/>
            <a:ext cx="4038600" cy="3028950"/>
          </a:xfrm>
          <a:noFill/>
          <a:ln>
            <a:miter lim="800000"/>
            <a:headEnd/>
            <a:tailEnd/>
          </a:ln>
        </p:spPr>
      </p:pic>
      <p:graphicFrame>
        <p:nvGraphicFramePr>
          <p:cNvPr id="77832" name="Object 8"/>
          <p:cNvGraphicFramePr>
            <a:graphicFrameLocks noChangeAspect="1"/>
          </p:cNvGraphicFramePr>
          <p:nvPr/>
        </p:nvGraphicFramePr>
        <p:xfrm>
          <a:off x="5863515" y="426290"/>
          <a:ext cx="2133600" cy="1619250"/>
        </p:xfrm>
        <a:graphic>
          <a:graphicData uri="http://schemas.openxmlformats.org/presentationml/2006/ole">
            <p:oleObj spid="_x0000_s227330" name="Bitmap Image" r:id="rId7" imgW="4067743" imgH="3086531" progId="">
              <p:embed/>
            </p:oleObj>
          </a:graphicData>
        </a:graphic>
      </p:graphicFrame>
      <p:pic>
        <p:nvPicPr>
          <p:cNvPr id="77834" name="Picture 10" descr="redwood-sensors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274755" y="685084"/>
            <a:ext cx="15621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3" name="Picture 9" descr="nodesonrack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562600" y="2438400"/>
            <a:ext cx="152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0" y="4567237"/>
            <a:ext cx="3143250" cy="2062163"/>
            <a:chOff x="0" y="0"/>
            <a:chExt cx="3070" cy="2121"/>
          </a:xfrm>
        </p:grpSpPr>
        <p:sp>
          <p:nvSpPr>
            <p:cNvPr id="13" name="AutoShape 6"/>
            <p:cNvSpPr>
              <a:spLocks/>
            </p:cNvSpPr>
            <p:nvPr/>
          </p:nvSpPr>
          <p:spPr bwMode="auto">
            <a:xfrm>
              <a:off x="59" y="0"/>
              <a:ext cx="2936" cy="2096"/>
            </a:xfrm>
            <a:prstGeom prst="roundRect">
              <a:avLst>
                <a:gd name="adj" fmla="val 5722"/>
              </a:avLst>
            </a:prstGeom>
            <a:gradFill rotWithShape="0">
              <a:gsLst>
                <a:gs pos="0">
                  <a:srgbClr val="E4E7F1"/>
                </a:gs>
                <a:gs pos="100000">
                  <a:srgbClr val="FFFFFF"/>
                </a:gs>
              </a:gsLst>
              <a:lin ang="5400000" scaled="1"/>
            </a:gradFill>
            <a:ln w="127000">
              <a:solidFill>
                <a:srgbClr val="FFFFFF"/>
              </a:solidFill>
              <a:round/>
              <a:headEnd/>
              <a:tailEnd/>
            </a:ln>
            <a:effectLst>
              <a:outerShdw blurRad="63500" dist="76200" dir="3240006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40638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192F"/>
                </a:solidFill>
              </a:endParaRPr>
            </a:p>
          </p:txBody>
        </p:sp>
        <p:pic>
          <p:nvPicPr>
            <p:cNvPr id="14" name="Picture 7"/>
            <p:cNvPicPr>
              <a:picLocks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 rot="-218618">
              <a:off x="1474" y="162"/>
              <a:ext cx="1536" cy="1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Rectangle 8"/>
            <p:cNvSpPr>
              <a:spLocks/>
            </p:cNvSpPr>
            <p:nvPr/>
          </p:nvSpPr>
          <p:spPr bwMode="auto">
            <a:xfrm>
              <a:off x="0" y="248"/>
              <a:ext cx="1576" cy="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40638" bIns="0">
              <a:prstTxWarp prst="textNoShape">
                <a:avLst/>
              </a:prstTxWarp>
            </a:bodyPr>
            <a:lstStyle/>
            <a:p>
              <a:pPr marL="39688" algn="r" defTabSz="642938">
                <a:spcBef>
                  <a:spcPts val="1050"/>
                </a:spcBef>
              </a:pPr>
              <a:r>
                <a:rPr lang="en-US" sz="1100" dirty="0">
                  <a:solidFill>
                    <a:srgbClr val="00192F"/>
                  </a:solidFill>
                  <a:latin typeface="Trebuchet MS" charset="0"/>
                </a:rPr>
                <a:t>Slope (Spatial Analyst)</a:t>
              </a:r>
            </a:p>
            <a:p>
              <a:pPr marL="39688" algn="r" defTabSz="642938">
                <a:spcBef>
                  <a:spcPts val="1050"/>
                </a:spcBef>
              </a:pPr>
              <a:r>
                <a:rPr lang="en-US" sz="1100" dirty="0">
                  <a:solidFill>
                    <a:srgbClr val="00192F"/>
                  </a:solidFill>
                  <a:latin typeface="Trebuchet MS" charset="0"/>
                </a:rPr>
                <a:t>Aspect (Spatial Analyst)</a:t>
              </a:r>
            </a:p>
            <a:p>
              <a:pPr marL="39688" algn="r" defTabSz="642938">
                <a:spcBef>
                  <a:spcPts val="488"/>
                </a:spcBef>
              </a:pPr>
              <a:r>
                <a:rPr lang="en-US" sz="1100" dirty="0">
                  <a:solidFill>
                    <a:srgbClr val="00192F"/>
                  </a:solidFill>
                  <a:latin typeface="Trebuchet MS" charset="0"/>
                </a:rPr>
                <a:t>Daily Average </a:t>
              </a:r>
              <a:r>
                <a:rPr lang="en-US" sz="1100" dirty="0" err="1">
                  <a:solidFill>
                    <a:srgbClr val="00192F"/>
                  </a:solidFill>
                  <a:latin typeface="Trebuchet MS" charset="0"/>
                </a:rPr>
                <a:t>Temperature(Geostatistical</a:t>
              </a:r>
              <a:r>
                <a:rPr lang="en-US" sz="1100" dirty="0">
                  <a:solidFill>
                    <a:srgbClr val="00192F"/>
                  </a:solidFill>
                  <a:latin typeface="Trebuchet MS" charset="0"/>
                </a:rPr>
                <a:t> Analyst)</a:t>
              </a:r>
            </a:p>
            <a:p>
              <a:pPr marL="39688" algn="r" defTabSz="642938">
                <a:spcBef>
                  <a:spcPts val="488"/>
                </a:spcBef>
              </a:pPr>
              <a:r>
                <a:rPr lang="en-US" sz="1100" dirty="0">
                  <a:solidFill>
                    <a:srgbClr val="00192F"/>
                  </a:solidFill>
                  <a:latin typeface="Trebuchet MS" charset="0"/>
                </a:rPr>
                <a:t>Elevation (Calculated from Contour Map)</a:t>
              </a:r>
            </a:p>
            <a:p>
              <a:pPr marL="39688" algn="r" defTabSz="642938"/>
              <a:r>
                <a:rPr lang="en-US" sz="1100" dirty="0">
                  <a:solidFill>
                    <a:srgbClr val="00192F"/>
                  </a:solidFill>
                  <a:latin typeface="Trebuchet MS" charset="0"/>
                </a:rPr>
                <a:t>Aerial Photograph (10.16cm/pixels)</a:t>
              </a:r>
            </a:p>
          </p:txBody>
        </p:sp>
      </p:grpSp>
      <p:pic>
        <p:nvPicPr>
          <p:cNvPr id="16" name="Picture 14" descr="JRFig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04800" y="2590800"/>
            <a:ext cx="3189288" cy="21620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7829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3749EA-B942-5E47-9A71-08380CDA35E8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441" y="1394723"/>
            <a:ext cx="6096000" cy="4572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“it worked, once”, to 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3749EA-B942-5E47-9A71-08380CDA35E8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2159" y="4092366"/>
            <a:ext cx="4051300" cy="2387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823" y="1355232"/>
            <a:ext cx="3302000" cy="2438400"/>
          </a:xfrm>
          <a:prstGeom prst="rect">
            <a:avLst/>
          </a:prstGeom>
        </p:spPr>
      </p:pic>
      <p:pic>
        <p:nvPicPr>
          <p:cNvPr id="7" name="Picture 6" descr="Screen shot 2011-01-26 at 9.06.25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0920" y="1292936"/>
            <a:ext cx="3354351" cy="3867369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075" name="Rectangle 3"/>
          <p:cNvSpPr>
            <a:spLocks noGrp="1" noChangeArrowheads="1"/>
          </p:cNvSpPr>
          <p:nvPr>
            <p:ph idx="1"/>
          </p:nvPr>
        </p:nvSpPr>
        <p:spPr>
          <a:xfrm>
            <a:off x="0" y="4038600"/>
            <a:ext cx="8610600" cy="2819400"/>
          </a:xfrm>
        </p:spPr>
        <p:txBody>
          <a:bodyPr/>
          <a:lstStyle/>
          <a:p>
            <a:r>
              <a:rPr lang="en-US" sz="1800" dirty="0"/>
              <a:t>High-Fidelity wireless 2D </a:t>
            </a:r>
            <a:r>
              <a:rPr lang="en-US" sz="1800" dirty="0" err="1"/>
              <a:t>x</a:t>
            </a:r>
            <a:r>
              <a:rPr lang="en-US" sz="1800" dirty="0"/>
              <a:t> 2 accelerometer node</a:t>
            </a:r>
          </a:p>
          <a:p>
            <a:pPr lvl="1"/>
            <a:r>
              <a:rPr lang="en-US" sz="1400" dirty="0"/>
              <a:t>earthquake: </a:t>
            </a:r>
            <a:r>
              <a:rPr lang="en-US" sz="1400" dirty="0">
                <a:ea typeface="Arial" charset="0"/>
                <a:cs typeface="Arial" charset="0"/>
              </a:rPr>
              <a:t>±</a:t>
            </a:r>
            <a:r>
              <a:rPr lang="en-US" sz="1400" dirty="0"/>
              <a:t>2G @ 2 </a:t>
            </a:r>
            <a:r>
              <a:rPr lang="en-US" sz="1400" dirty="0" err="1"/>
              <a:t>mG</a:t>
            </a:r>
            <a:r>
              <a:rPr lang="en-US" sz="1400" dirty="0"/>
              <a:t>, ambient: </a:t>
            </a:r>
            <a:r>
              <a:rPr lang="en-US" sz="1400" dirty="0">
                <a:ea typeface="Arial" charset="0"/>
                <a:cs typeface="Arial" charset="0"/>
              </a:rPr>
              <a:t>±0.</a:t>
            </a:r>
            <a:r>
              <a:rPr lang="en-US" sz="1400" dirty="0"/>
              <a:t>1G @ 30 </a:t>
            </a:r>
            <a:r>
              <a:rPr lang="en-US" sz="1400" dirty="0" err="1"/>
              <a:t>uG</a:t>
            </a:r>
            <a:endParaRPr lang="en-US" sz="1400" dirty="0"/>
          </a:p>
          <a:p>
            <a:r>
              <a:rPr lang="en-US" sz="1800" dirty="0"/>
              <a:t>High-frequency, low-jitter, time-synchronized sample-process-log</a:t>
            </a:r>
          </a:p>
          <a:p>
            <a:r>
              <a:rPr lang="en-US" sz="1800" dirty="0"/>
              <a:t>Large-scale monitoring network in the Real World</a:t>
            </a:r>
          </a:p>
          <a:p>
            <a:pPr lvl="1"/>
            <a:r>
              <a:rPr lang="en-US" sz="1400" dirty="0"/>
              <a:t>Routing, command dissemination, time synch</a:t>
            </a:r>
          </a:p>
          <a:p>
            <a:r>
              <a:rPr lang="en-US" sz="1800" dirty="0"/>
              <a:t>Reliable bulk data transport on very deep network</a:t>
            </a:r>
          </a:p>
          <a:p>
            <a:r>
              <a:rPr lang="en-US" sz="1800" dirty="0"/>
              <a:t>Off-line Modal Analysis</a:t>
            </a:r>
          </a:p>
          <a:p>
            <a:r>
              <a:rPr lang="en-US" sz="1800" dirty="0"/>
              <a:t>2 PhDs – CS: </a:t>
            </a:r>
            <a:r>
              <a:rPr lang="en-US" sz="1800" dirty="0" err="1"/>
              <a:t>Sukun</a:t>
            </a:r>
            <a:r>
              <a:rPr lang="en-US" sz="1800" dirty="0"/>
              <a:t> Kim, CE: </a:t>
            </a:r>
            <a:r>
              <a:rPr lang="en-US" sz="1800" dirty="0" err="1"/>
              <a:t>Shamim</a:t>
            </a:r>
            <a:r>
              <a:rPr lang="en-US" sz="1800" dirty="0"/>
              <a:t> </a:t>
            </a:r>
            <a:r>
              <a:rPr lang="en-US" sz="1800" dirty="0" err="1"/>
              <a:t>Pakzad</a:t>
            </a:r>
            <a:endParaRPr lang="en-US" sz="1800" dirty="0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z="1200"/>
              <a:t>11-20-2008</a:t>
            </a:r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200"/>
              <a:t>NSF Bridge</a:t>
            </a: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ECBF3-FD87-C54A-9EBE-C2F81A88AA35}" type="slidenum">
              <a:rPr lang="en-US" sz="1200"/>
              <a:pPr/>
              <a:t>20</a:t>
            </a:fld>
            <a:endParaRPr lang="en-US" sz="1200" b="0"/>
          </a:p>
        </p:txBody>
      </p:sp>
      <p:pic>
        <p:nvPicPr>
          <p:cNvPr id="102707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33830" y="480084"/>
            <a:ext cx="7200900" cy="3657600"/>
          </a:xfrm>
          <a:prstGeom prst="rect">
            <a:avLst/>
          </a:prstGeom>
          <a:noFill/>
        </p:spPr>
      </p:pic>
      <p:sp>
        <p:nvSpPr>
          <p:cNvPr id="1027077" name="Oval 5"/>
          <p:cNvSpPr>
            <a:spLocks noChangeArrowheads="1"/>
          </p:cNvSpPr>
          <p:nvPr/>
        </p:nvSpPr>
        <p:spPr bwMode="auto">
          <a:xfrm>
            <a:off x="1410030" y="1981200"/>
            <a:ext cx="533400" cy="1219200"/>
          </a:xfrm>
          <a:prstGeom prst="ellipse">
            <a:avLst/>
          </a:prstGeom>
          <a:noFill/>
          <a:ln w="9525">
            <a:solidFill>
              <a:srgbClr val="FF66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1027078" name="Oval 6"/>
          <p:cNvSpPr>
            <a:spLocks noChangeArrowheads="1"/>
          </p:cNvSpPr>
          <p:nvPr/>
        </p:nvSpPr>
        <p:spPr bwMode="auto">
          <a:xfrm>
            <a:off x="1714830" y="2743200"/>
            <a:ext cx="6781800" cy="609600"/>
          </a:xfrm>
          <a:prstGeom prst="ellipse">
            <a:avLst/>
          </a:prstGeom>
          <a:noFill/>
          <a:ln w="9525">
            <a:solidFill>
              <a:srgbClr val="FF66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1027079" name="Text Box 7"/>
          <p:cNvSpPr txBox="1">
            <a:spLocks noChangeArrowheads="1"/>
          </p:cNvSpPr>
          <p:nvPr/>
        </p:nvSpPr>
        <p:spPr bwMode="auto">
          <a:xfrm>
            <a:off x="1714830" y="1600200"/>
            <a:ext cx="115385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ea typeface="Arial" charset="0"/>
                <a:cs typeface="Arial" charset="0"/>
              </a:rPr>
              <a:t>8 nodes</a:t>
            </a:r>
          </a:p>
        </p:txBody>
      </p:sp>
      <p:sp>
        <p:nvSpPr>
          <p:cNvPr id="1027080" name="Text Box 8"/>
          <p:cNvSpPr txBox="1">
            <a:spLocks noChangeArrowheads="1"/>
          </p:cNvSpPr>
          <p:nvPr/>
        </p:nvSpPr>
        <p:spPr bwMode="auto">
          <a:xfrm>
            <a:off x="3315030" y="1905000"/>
            <a:ext cx="272980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ea typeface="Arial" charset="0"/>
                <a:cs typeface="Arial" charset="0"/>
              </a:rPr>
              <a:t>56 nodes @ 50-100 ft</a:t>
            </a:r>
          </a:p>
        </p:txBody>
      </p:sp>
      <p:sp>
        <p:nvSpPr>
          <p:cNvPr id="1027081" name="Text Box 9"/>
          <p:cNvSpPr txBox="1">
            <a:spLocks noChangeArrowheads="1"/>
          </p:cNvSpPr>
          <p:nvPr/>
        </p:nvSpPr>
        <p:spPr bwMode="auto">
          <a:xfrm>
            <a:off x="7434950" y="1931061"/>
            <a:ext cx="1056937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rgbClr val="00192F"/>
                </a:solidFill>
              </a:rPr>
              <a:t>43 hops</a:t>
            </a:r>
          </a:p>
        </p:txBody>
      </p:sp>
      <p:sp>
        <p:nvSpPr>
          <p:cNvPr id="1027082" name="Text Box 10"/>
          <p:cNvSpPr txBox="1">
            <a:spLocks noChangeArrowheads="1"/>
          </p:cNvSpPr>
          <p:nvPr/>
        </p:nvSpPr>
        <p:spPr bwMode="auto">
          <a:xfrm>
            <a:off x="571830" y="3124200"/>
            <a:ext cx="98316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808080"/>
                </a:solidFill>
                <a:ea typeface="Arial" charset="0"/>
                <a:cs typeface="Arial" charset="0"/>
              </a:rPr>
              <a:t>1125 ft</a:t>
            </a:r>
          </a:p>
        </p:txBody>
      </p:sp>
      <p:sp>
        <p:nvSpPr>
          <p:cNvPr id="1027083" name="Text Box 11"/>
          <p:cNvSpPr txBox="1">
            <a:spLocks noChangeArrowheads="1"/>
          </p:cNvSpPr>
          <p:nvPr/>
        </p:nvSpPr>
        <p:spPr bwMode="auto">
          <a:xfrm>
            <a:off x="4534230" y="3276600"/>
            <a:ext cx="99731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808080"/>
                </a:solidFill>
                <a:ea typeface="Arial" charset="0"/>
                <a:cs typeface="Arial" charset="0"/>
              </a:rPr>
              <a:t>4200 ft</a:t>
            </a:r>
          </a:p>
        </p:txBody>
      </p:sp>
      <p:sp>
        <p:nvSpPr>
          <p:cNvPr id="1027084" name="Text Box 12"/>
          <p:cNvSpPr txBox="1">
            <a:spLocks noChangeArrowheads="1"/>
          </p:cNvSpPr>
          <p:nvPr/>
        </p:nvSpPr>
        <p:spPr bwMode="auto">
          <a:xfrm>
            <a:off x="800430" y="2438400"/>
            <a:ext cx="85467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808080"/>
                </a:solidFill>
                <a:ea typeface="Arial" charset="0"/>
                <a:cs typeface="Arial" charset="0"/>
              </a:rPr>
              <a:t>246 ft</a:t>
            </a:r>
          </a:p>
        </p:txBody>
      </p:sp>
      <p:sp>
        <p:nvSpPr>
          <p:cNvPr id="1027085" name="Text Box 13"/>
          <p:cNvSpPr txBox="1">
            <a:spLocks noChangeArrowheads="1"/>
          </p:cNvSpPr>
          <p:nvPr/>
        </p:nvSpPr>
        <p:spPr bwMode="auto">
          <a:xfrm>
            <a:off x="1412706" y="994255"/>
            <a:ext cx="105354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rgbClr val="00192F"/>
                </a:solidFill>
                <a:ea typeface="Arial" charset="0"/>
                <a:cs typeface="Arial" charset="0"/>
              </a:rPr>
              <a:t>SF</a:t>
            </a:r>
          </a:p>
          <a:p>
            <a:r>
              <a:rPr lang="en-US" sz="2000" dirty="0">
                <a:solidFill>
                  <a:srgbClr val="00192F"/>
                </a:solidFill>
                <a:ea typeface="Arial" charset="0"/>
                <a:cs typeface="Arial" charset="0"/>
              </a:rPr>
              <a:t>(south)</a:t>
            </a:r>
          </a:p>
        </p:txBody>
      </p:sp>
      <p:sp>
        <p:nvSpPr>
          <p:cNvPr id="1027086" name="Text Box 14"/>
          <p:cNvSpPr txBox="1">
            <a:spLocks noChangeArrowheads="1"/>
          </p:cNvSpPr>
          <p:nvPr/>
        </p:nvSpPr>
        <p:spPr bwMode="auto">
          <a:xfrm>
            <a:off x="7181821" y="1108674"/>
            <a:ext cx="132492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rgbClr val="00192F"/>
                </a:solidFill>
                <a:ea typeface="Arial" charset="0"/>
                <a:cs typeface="Arial" charset="0"/>
              </a:rPr>
              <a:t>Sausalito</a:t>
            </a:r>
          </a:p>
          <a:p>
            <a:r>
              <a:rPr lang="en-US" sz="2000" dirty="0">
                <a:solidFill>
                  <a:srgbClr val="00192F"/>
                </a:solidFill>
                <a:ea typeface="Arial" charset="0"/>
                <a:cs typeface="Arial" charset="0"/>
              </a:rPr>
              <a:t>(north)</a:t>
            </a:r>
          </a:p>
        </p:txBody>
      </p:sp>
      <p:pic>
        <p:nvPicPr>
          <p:cNvPr id="1027087" name="Picture 15" descr="DSCN071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58100" y="4876800"/>
            <a:ext cx="14859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3988" y="0"/>
            <a:ext cx="8080012" cy="709399"/>
          </a:xfrm>
          <a:solidFill>
            <a:srgbClr val="081DAB"/>
          </a:solidFill>
        </p:spPr>
        <p:txBody>
          <a:bodyPr/>
          <a:lstStyle/>
          <a:p>
            <a:r>
              <a:rPr lang="en-US" sz="4000" dirty="0"/>
              <a:t>GGB: What Got Accomplished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GGB: What didn’t?</a:t>
            </a:r>
          </a:p>
        </p:txBody>
      </p:sp>
      <p:sp>
        <p:nvSpPr>
          <p:cNvPr id="9799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Any deep epiphany on the design, maintenance, or modifications of the Golden Gate Bridge</a:t>
            </a:r>
          </a:p>
          <a:p>
            <a:endParaRPr lang="en-US" sz="2000" dirty="0"/>
          </a:p>
          <a:p>
            <a:r>
              <a:rPr lang="en-US" sz="2000" dirty="0"/>
              <a:t>Continuous, near real time, long term, high-fidelity, vibration </a:t>
            </a:r>
            <a:r>
              <a:rPr lang="en-US" sz="1800" dirty="0"/>
              <a:t>analysis</a:t>
            </a:r>
            <a:r>
              <a:rPr lang="en-US" sz="2000" dirty="0"/>
              <a:t> service</a:t>
            </a:r>
          </a:p>
          <a:p>
            <a:pPr lvl="1"/>
            <a:r>
              <a:rPr lang="en-US" sz="1800" dirty="0"/>
              <a:t>On-going fatigue, wear-and-tear, alteration, traffic, …</a:t>
            </a:r>
          </a:p>
          <a:p>
            <a:pPr lvl="1"/>
            <a:r>
              <a:rPr lang="en-US" sz="1800" dirty="0"/>
              <a:t>Intermittent critical events</a:t>
            </a:r>
          </a:p>
          <a:p>
            <a:pPr lvl="2"/>
            <a:r>
              <a:rPr lang="en-US" sz="1600" dirty="0"/>
              <a:t>Earthquakes, Storms, … World Series, … </a:t>
            </a:r>
          </a:p>
          <a:p>
            <a:pPr lvl="2"/>
            <a:endParaRPr lang="en-US" sz="1600" dirty="0"/>
          </a:p>
          <a:p>
            <a:pPr lvl="2"/>
            <a:endParaRPr lang="en-US" sz="1600" dirty="0"/>
          </a:p>
          <a:p>
            <a:pPr lvl="2"/>
            <a:endParaRPr lang="en-US" sz="1600" dirty="0"/>
          </a:p>
          <a:p>
            <a:r>
              <a:rPr lang="en-US" sz="2000" dirty="0"/>
              <a:t>Not even close</a:t>
            </a:r>
          </a:p>
          <a:p>
            <a:r>
              <a:rPr lang="en-US" sz="2000" dirty="0"/>
              <a:t>But it is now a different world than in 2003…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11-20-2008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NSF Bridge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E5517-D17B-DD44-B8CA-6D7214D3A8B8}" type="slidenum">
              <a:rPr lang="en-US"/>
              <a:pPr/>
              <a:t>21</a:t>
            </a:fld>
            <a:endParaRPr lang="en-US" b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9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9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9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9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99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99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99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9971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Bottom Line: Spatio-Temporal Analysis</a:t>
            </a:r>
          </a:p>
        </p:txBody>
      </p:sp>
      <p:sp>
        <p:nvSpPr>
          <p:cNvPr id="945160" name="Rectangle 8"/>
          <p:cNvSpPr>
            <a:spLocks noGrp="1" noChangeArrowheads="1"/>
          </p:cNvSpPr>
          <p:nvPr>
            <p:ph idx="1"/>
          </p:nvPr>
        </p:nvSpPr>
        <p:spPr>
          <a:xfrm>
            <a:off x="499078" y="5459384"/>
            <a:ext cx="7620000" cy="685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First (and only?) large-scale, time-correlated, high-frequency wireless physical monitoring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11-20-2008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NSF Bridge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5BE25-EFE7-244B-894C-5E33E8EC146A}" type="slidenum">
              <a:rPr lang="en-US"/>
              <a:pPr/>
              <a:t>22</a:t>
            </a:fld>
            <a:endParaRPr lang="en-US" b="0"/>
          </a:p>
        </p:txBody>
      </p:sp>
      <p:pic>
        <p:nvPicPr>
          <p:cNvPr id="945155" name="Picture 3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32478" y="883729"/>
            <a:ext cx="7304088" cy="453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5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5160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Holistic Error Analysis &amp; Design</a:t>
            </a:r>
          </a:p>
        </p:txBody>
      </p:sp>
      <p:sp>
        <p:nvSpPr>
          <p:cNvPr id="975875" name="Rectangle 3"/>
          <p:cNvSpPr>
            <a:spLocks noGrp="1" noChangeArrowheads="1"/>
          </p:cNvSpPr>
          <p:nvPr>
            <p:ph idx="1"/>
          </p:nvPr>
        </p:nvSpPr>
        <p:spPr>
          <a:xfrm>
            <a:off x="136632" y="5391210"/>
            <a:ext cx="7620000" cy="990600"/>
          </a:xfrm>
        </p:spPr>
        <p:txBody>
          <a:bodyPr/>
          <a:lstStyle/>
          <a:p>
            <a:r>
              <a:rPr lang="en-US" sz="2400"/>
              <a:t>Lesson from Computational Science: “roughly equal contribution to the overall error”</a:t>
            </a:r>
          </a:p>
        </p:txBody>
      </p:sp>
      <p:sp>
        <p:nvSpPr>
          <p:cNvPr id="3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z="1100"/>
              <a:t>11-20-2008</a:t>
            </a:r>
            <a:endParaRPr lang="en-US" sz="1100"/>
          </a:p>
        </p:txBody>
      </p:sp>
      <p:sp>
        <p:nvSpPr>
          <p:cNvPr id="3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100"/>
              <a:t>NSF Bridge</a:t>
            </a:r>
            <a:endParaRPr lang="en-US" sz="1100"/>
          </a:p>
        </p:txBody>
      </p:sp>
      <p:sp>
        <p:nvSpPr>
          <p:cNvPr id="3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B2D2D-F50C-3640-99D0-61162285E519}" type="slidenum">
              <a:rPr lang="en-US" sz="1100"/>
              <a:pPr/>
              <a:t>23</a:t>
            </a:fld>
            <a:endParaRPr lang="en-US" sz="1100" b="0"/>
          </a:p>
        </p:txBody>
      </p:sp>
      <p:sp>
        <p:nvSpPr>
          <p:cNvPr id="975876" name="AutoShape 4"/>
          <p:cNvSpPr>
            <a:spLocks noChangeArrowheads="1"/>
          </p:cNvSpPr>
          <p:nvPr/>
        </p:nvSpPr>
        <p:spPr bwMode="auto">
          <a:xfrm>
            <a:off x="4099032" y="1962210"/>
            <a:ext cx="1371600" cy="1371600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975877" name="Text Box 5"/>
          <p:cNvSpPr txBox="1">
            <a:spLocks noChangeArrowheads="1"/>
          </p:cNvSpPr>
          <p:nvPr/>
        </p:nvSpPr>
        <p:spPr bwMode="auto">
          <a:xfrm>
            <a:off x="4175232" y="2571810"/>
            <a:ext cx="967219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Sensor</a:t>
            </a:r>
          </a:p>
        </p:txBody>
      </p:sp>
      <p:sp>
        <p:nvSpPr>
          <p:cNvPr id="975878" name="Text Box 6"/>
          <p:cNvSpPr txBox="1">
            <a:spLocks noChangeArrowheads="1"/>
          </p:cNvSpPr>
          <p:nvPr/>
        </p:nvSpPr>
        <p:spPr bwMode="auto">
          <a:xfrm>
            <a:off x="4175232" y="1505010"/>
            <a:ext cx="1453004" cy="34624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ct val="30000"/>
              </a:spcBef>
              <a:buSzPct val="100000"/>
            </a:pPr>
            <a:r>
              <a:rPr lang="en-US" sz="1800" b="1"/>
              <a:t>xx (μG/√Hz)</a:t>
            </a:r>
            <a:endParaRPr lang="en-US" sz="1800"/>
          </a:p>
        </p:txBody>
      </p:sp>
      <p:sp>
        <p:nvSpPr>
          <p:cNvPr id="975879" name="AutoShape 7"/>
          <p:cNvSpPr>
            <a:spLocks noChangeArrowheads="1"/>
          </p:cNvSpPr>
          <p:nvPr/>
        </p:nvSpPr>
        <p:spPr bwMode="auto">
          <a:xfrm>
            <a:off x="2270232" y="2038410"/>
            <a:ext cx="1066800" cy="1295400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975880" name="Text Box 8"/>
          <p:cNvSpPr txBox="1">
            <a:spLocks noChangeArrowheads="1"/>
          </p:cNvSpPr>
          <p:nvPr/>
        </p:nvSpPr>
        <p:spPr bwMode="auto">
          <a:xfrm>
            <a:off x="2346432" y="2571810"/>
            <a:ext cx="684765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ADC</a:t>
            </a:r>
          </a:p>
        </p:txBody>
      </p:sp>
      <p:sp>
        <p:nvSpPr>
          <p:cNvPr id="975882" name="Text Box 10"/>
          <p:cNvSpPr txBox="1">
            <a:spLocks noChangeArrowheads="1"/>
          </p:cNvSpPr>
          <p:nvPr/>
        </p:nvSpPr>
        <p:spPr bwMode="auto">
          <a:xfrm>
            <a:off x="2133707" y="1544698"/>
            <a:ext cx="1594646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i="1"/>
              <a:t>f</a:t>
            </a:r>
            <a:r>
              <a:rPr lang="en-US" sz="1800"/>
              <a:t> </a:t>
            </a:r>
            <a:r>
              <a:rPr lang="en-US" sz="1800" baseline="-25000"/>
              <a:t>range</a:t>
            </a:r>
            <a:r>
              <a:rPr lang="en-US" sz="1800"/>
              <a:t> * 2 </a:t>
            </a:r>
            <a:r>
              <a:rPr lang="en-US" sz="1800" baseline="30000"/>
              <a:t>–(n-k)</a:t>
            </a:r>
          </a:p>
        </p:txBody>
      </p:sp>
      <p:sp>
        <p:nvSpPr>
          <p:cNvPr id="975883" name="Text Box 11"/>
          <p:cNvSpPr txBox="1">
            <a:spLocks noChangeArrowheads="1"/>
          </p:cNvSpPr>
          <p:nvPr/>
        </p:nvSpPr>
        <p:spPr bwMode="auto">
          <a:xfrm>
            <a:off x="2041632" y="1124010"/>
            <a:ext cx="1582397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Quantization</a:t>
            </a:r>
          </a:p>
        </p:txBody>
      </p:sp>
      <p:sp>
        <p:nvSpPr>
          <p:cNvPr id="975884" name="Text Box 12"/>
          <p:cNvSpPr txBox="1">
            <a:spLocks noChangeArrowheads="1"/>
          </p:cNvSpPr>
          <p:nvPr/>
        </p:nvSpPr>
        <p:spPr bwMode="auto">
          <a:xfrm>
            <a:off x="4175232" y="1124010"/>
            <a:ext cx="1223525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Sampling</a:t>
            </a:r>
          </a:p>
        </p:txBody>
      </p:sp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3413232" y="1886011"/>
            <a:ext cx="533400" cy="1682750"/>
            <a:chOff x="2544" y="1296"/>
            <a:chExt cx="336" cy="1060"/>
          </a:xfrm>
        </p:grpSpPr>
        <p:sp>
          <p:nvSpPr>
            <p:cNvPr id="975885" name="AutoShape 13"/>
            <p:cNvSpPr>
              <a:spLocks noChangeArrowheads="1"/>
            </p:cNvSpPr>
            <p:nvPr/>
          </p:nvSpPr>
          <p:spPr bwMode="auto">
            <a:xfrm>
              <a:off x="2544" y="1296"/>
              <a:ext cx="336" cy="1008"/>
            </a:xfrm>
            <a:prstGeom prst="cube">
              <a:avLst>
                <a:gd name="adj" fmla="val 25000"/>
              </a:avLst>
            </a:prstGeom>
            <a:solidFill>
              <a:srgbClr val="FF00FF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75886" name="Text Box 14"/>
            <p:cNvSpPr txBox="1">
              <a:spLocks noChangeArrowheads="1"/>
            </p:cNvSpPr>
            <p:nvPr/>
          </p:nvSpPr>
          <p:spPr bwMode="auto">
            <a:xfrm rot="16200000">
              <a:off x="2154" y="1733"/>
              <a:ext cx="1013" cy="23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/>
                <a:t>Conditioning</a:t>
              </a:r>
            </a:p>
          </p:txBody>
        </p:sp>
      </p:grpSp>
      <p:grpSp>
        <p:nvGrpSpPr>
          <p:cNvPr id="3" name="Group 21"/>
          <p:cNvGrpSpPr>
            <a:grpSpLocks/>
          </p:cNvGrpSpPr>
          <p:nvPr/>
        </p:nvGrpSpPr>
        <p:grpSpPr bwMode="auto">
          <a:xfrm>
            <a:off x="1200257" y="1733610"/>
            <a:ext cx="917575" cy="2139950"/>
            <a:chOff x="1006" y="1200"/>
            <a:chExt cx="578" cy="1348"/>
          </a:xfrm>
        </p:grpSpPr>
        <p:sp>
          <p:nvSpPr>
            <p:cNvPr id="975887" name="AutoShape 15"/>
            <p:cNvSpPr>
              <a:spLocks noChangeArrowheads="1"/>
            </p:cNvSpPr>
            <p:nvPr/>
          </p:nvSpPr>
          <p:spPr bwMode="auto">
            <a:xfrm>
              <a:off x="1008" y="1200"/>
              <a:ext cx="576" cy="1248"/>
            </a:xfrm>
            <a:prstGeom prst="cube">
              <a:avLst>
                <a:gd name="adj" fmla="val 25000"/>
              </a:avLst>
            </a:prstGeom>
            <a:solidFill>
              <a:srgbClr val="55FC02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75888" name="Text Box 16"/>
            <p:cNvSpPr txBox="1">
              <a:spLocks noChangeArrowheads="1"/>
            </p:cNvSpPr>
            <p:nvPr/>
          </p:nvSpPr>
          <p:spPr bwMode="auto">
            <a:xfrm rot="16200000">
              <a:off x="632" y="1766"/>
              <a:ext cx="1156" cy="407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1800"/>
                <a:t>Over-sampling &amp; Averaging</a:t>
              </a:r>
            </a:p>
          </p:txBody>
        </p:sp>
      </p:grpSp>
      <p:grpSp>
        <p:nvGrpSpPr>
          <p:cNvPr id="4" name="Group 22"/>
          <p:cNvGrpSpPr>
            <a:grpSpLocks/>
          </p:cNvGrpSpPr>
          <p:nvPr/>
        </p:nvGrpSpPr>
        <p:grpSpPr bwMode="auto">
          <a:xfrm>
            <a:off x="1813032" y="3257610"/>
            <a:ext cx="1219200" cy="838200"/>
            <a:chOff x="1392" y="2160"/>
            <a:chExt cx="768" cy="528"/>
          </a:xfrm>
        </p:grpSpPr>
        <p:sp>
          <p:nvSpPr>
            <p:cNvPr id="975890" name="AutoShape 18"/>
            <p:cNvSpPr>
              <a:spLocks noChangeArrowheads="1"/>
            </p:cNvSpPr>
            <p:nvPr/>
          </p:nvSpPr>
          <p:spPr bwMode="auto">
            <a:xfrm>
              <a:off x="1392" y="2160"/>
              <a:ext cx="768" cy="528"/>
            </a:xfrm>
            <a:custGeom>
              <a:avLst/>
              <a:gdLst>
                <a:gd name="G0" fmla="+- 1214235 0 0"/>
                <a:gd name="G1" fmla="+- 4577273 0 0"/>
                <a:gd name="G2" fmla="+- 1214235 0 4577273"/>
                <a:gd name="G3" fmla="+- 10800 0 0"/>
                <a:gd name="G4" fmla="+- 0 0 1214235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6051 0 0"/>
                <a:gd name="G9" fmla="+- 0 0 4577273"/>
                <a:gd name="G10" fmla="+- 6051 0 2700"/>
                <a:gd name="G11" fmla="cos G10 1214235"/>
                <a:gd name="G12" fmla="sin G10 1214235"/>
                <a:gd name="G13" fmla="cos 13500 1214235"/>
                <a:gd name="G14" fmla="sin 13500 1214235"/>
                <a:gd name="G15" fmla="+- G11 10800 0"/>
                <a:gd name="G16" fmla="+- G12 10800 0"/>
                <a:gd name="G17" fmla="+- G13 10800 0"/>
                <a:gd name="G18" fmla="+- G14 10800 0"/>
                <a:gd name="G19" fmla="*/ 6051 1 2"/>
                <a:gd name="G20" fmla="+- G19 5400 0"/>
                <a:gd name="G21" fmla="cos G20 1214235"/>
                <a:gd name="G22" fmla="sin G20 1214235"/>
                <a:gd name="G23" fmla="+- G21 10800 0"/>
                <a:gd name="G24" fmla="+- G12 G23 G22"/>
                <a:gd name="G25" fmla="+- G22 G23 G11"/>
                <a:gd name="G26" fmla="cos 10800 1214235"/>
                <a:gd name="G27" fmla="sin 10800 1214235"/>
                <a:gd name="G28" fmla="cos 6051 1214235"/>
                <a:gd name="G29" fmla="sin 6051 1214235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4577273"/>
                <a:gd name="G36" fmla="sin G34 4577273"/>
                <a:gd name="G37" fmla="+/ 4577273 1214235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6051 G39"/>
                <a:gd name="G43" fmla="sin 6051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3055 w 21600"/>
                <a:gd name="T5" fmla="*/ 3272 h 21600"/>
                <a:gd name="T6" fmla="*/ 13703 w 21600"/>
                <a:gd name="T7" fmla="*/ 18709 h 21600"/>
                <a:gd name="T8" fmla="*/ 6460 w 21600"/>
                <a:gd name="T9" fmla="*/ 6582 h 21600"/>
                <a:gd name="T10" fmla="*/ 23600 w 21600"/>
                <a:gd name="T11" fmla="*/ 15089 h 21600"/>
                <a:gd name="T12" fmla="*/ 17176 w 21600"/>
                <a:gd name="T13" fmla="*/ 18289 h 21600"/>
                <a:gd name="T14" fmla="*/ 13977 w 21600"/>
                <a:gd name="T15" fmla="*/ 11864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6537" y="12722"/>
                  </a:moveTo>
                  <a:cubicBezTo>
                    <a:pt x="16745" y="12103"/>
                    <a:pt x="16851" y="11453"/>
                    <a:pt x="16851" y="10800"/>
                  </a:cubicBezTo>
                  <a:cubicBezTo>
                    <a:pt x="16851" y="7458"/>
                    <a:pt x="14141" y="4749"/>
                    <a:pt x="10800" y="4749"/>
                  </a:cubicBezTo>
                  <a:cubicBezTo>
                    <a:pt x="7458" y="4749"/>
                    <a:pt x="4749" y="7458"/>
                    <a:pt x="4749" y="10800"/>
                  </a:cubicBezTo>
                  <a:cubicBezTo>
                    <a:pt x="4749" y="14141"/>
                    <a:pt x="7458" y="16851"/>
                    <a:pt x="10800" y="16851"/>
                  </a:cubicBezTo>
                  <a:cubicBezTo>
                    <a:pt x="11511" y="16851"/>
                    <a:pt x="12217" y="16725"/>
                    <a:pt x="12885" y="16480"/>
                  </a:cubicBezTo>
                  <a:lnTo>
                    <a:pt x="14521" y="20938"/>
                  </a:lnTo>
                  <a:cubicBezTo>
                    <a:pt x="13329" y="21376"/>
                    <a:pt x="12069" y="21599"/>
                    <a:pt x="10800" y="21599"/>
                  </a:cubicBezTo>
                  <a:cubicBezTo>
                    <a:pt x="4835" y="21600"/>
                    <a:pt x="0" y="16764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  <a:cubicBezTo>
                    <a:pt x="21599" y="11966"/>
                    <a:pt x="21410" y="13125"/>
                    <a:pt x="21040" y="14231"/>
                  </a:cubicBezTo>
                  <a:lnTo>
                    <a:pt x="23600" y="15089"/>
                  </a:lnTo>
                  <a:lnTo>
                    <a:pt x="17176" y="18289"/>
                  </a:lnTo>
                  <a:lnTo>
                    <a:pt x="13977" y="11864"/>
                  </a:lnTo>
                  <a:lnTo>
                    <a:pt x="16537" y="12722"/>
                  </a:lnTo>
                  <a:close/>
                </a:path>
              </a:pathLst>
            </a:custGeom>
            <a:solidFill>
              <a:schemeClr val="hlink">
                <a:alpha val="71001"/>
              </a:schemeClr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75891" name="Text Box 19"/>
            <p:cNvSpPr txBox="1">
              <a:spLocks noChangeArrowheads="1"/>
            </p:cNvSpPr>
            <p:nvPr/>
          </p:nvSpPr>
          <p:spPr bwMode="auto">
            <a:xfrm>
              <a:off x="1536" y="2304"/>
              <a:ext cx="472" cy="23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/>
                <a:t>Jitter</a:t>
              </a:r>
            </a:p>
          </p:txBody>
        </p:sp>
      </p:grpSp>
      <p:grpSp>
        <p:nvGrpSpPr>
          <p:cNvPr id="5" name="Group 26"/>
          <p:cNvGrpSpPr>
            <a:grpSpLocks/>
          </p:cNvGrpSpPr>
          <p:nvPr/>
        </p:nvGrpSpPr>
        <p:grpSpPr bwMode="auto">
          <a:xfrm>
            <a:off x="1355832" y="3867210"/>
            <a:ext cx="2133600" cy="1066800"/>
            <a:chOff x="1104" y="2544"/>
            <a:chExt cx="1344" cy="672"/>
          </a:xfrm>
        </p:grpSpPr>
        <p:sp>
          <p:nvSpPr>
            <p:cNvPr id="975896" name="AutoShape 24"/>
            <p:cNvSpPr>
              <a:spLocks noChangeArrowheads="1"/>
            </p:cNvSpPr>
            <p:nvPr/>
          </p:nvSpPr>
          <p:spPr bwMode="auto">
            <a:xfrm>
              <a:off x="1104" y="2544"/>
              <a:ext cx="1344" cy="672"/>
            </a:xfrm>
            <a:custGeom>
              <a:avLst/>
              <a:gdLst>
                <a:gd name="G0" fmla="+- 1073305 0 0"/>
                <a:gd name="G1" fmla="+- 4577273 0 0"/>
                <a:gd name="G2" fmla="+- 1073305 0 4577273"/>
                <a:gd name="G3" fmla="+- 10800 0 0"/>
                <a:gd name="G4" fmla="+- 0 0 1073305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688 0 0"/>
                <a:gd name="G9" fmla="+- 0 0 4577273"/>
                <a:gd name="G10" fmla="+- 7688 0 2700"/>
                <a:gd name="G11" fmla="cos G10 1073305"/>
                <a:gd name="G12" fmla="sin G10 1073305"/>
                <a:gd name="G13" fmla="cos 13500 1073305"/>
                <a:gd name="G14" fmla="sin 13500 1073305"/>
                <a:gd name="G15" fmla="+- G11 10800 0"/>
                <a:gd name="G16" fmla="+- G12 10800 0"/>
                <a:gd name="G17" fmla="+- G13 10800 0"/>
                <a:gd name="G18" fmla="+- G14 10800 0"/>
                <a:gd name="G19" fmla="*/ 7688 1 2"/>
                <a:gd name="G20" fmla="+- G19 5400 0"/>
                <a:gd name="G21" fmla="cos G20 1073305"/>
                <a:gd name="G22" fmla="sin G20 1073305"/>
                <a:gd name="G23" fmla="+- G21 10800 0"/>
                <a:gd name="G24" fmla="+- G12 G23 G22"/>
                <a:gd name="G25" fmla="+- G22 G23 G11"/>
                <a:gd name="G26" fmla="cos 10800 1073305"/>
                <a:gd name="G27" fmla="sin 10800 1073305"/>
                <a:gd name="G28" fmla="cos 7688 1073305"/>
                <a:gd name="G29" fmla="sin 7688 1073305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4577273"/>
                <a:gd name="G36" fmla="sin G34 4577273"/>
                <a:gd name="G37" fmla="+/ 4577273 1073305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688 G39"/>
                <a:gd name="G43" fmla="sin 7688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2915 w 21600"/>
                <a:gd name="T5" fmla="*/ 3419 h 21600"/>
                <a:gd name="T6" fmla="*/ 13985 w 21600"/>
                <a:gd name="T7" fmla="*/ 19477 h 21600"/>
                <a:gd name="T8" fmla="*/ 5187 w 21600"/>
                <a:gd name="T9" fmla="*/ 5545 h 21600"/>
                <a:gd name="T10" fmla="*/ 23752 w 21600"/>
                <a:gd name="T11" fmla="*/ 14606 h 21600"/>
                <a:gd name="T12" fmla="*/ 18468 w 21600"/>
                <a:gd name="T13" fmla="*/ 17489 h 21600"/>
                <a:gd name="T14" fmla="*/ 15585 w 21600"/>
                <a:gd name="T15" fmla="*/ 12206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8176" y="12967"/>
                  </a:moveTo>
                  <a:cubicBezTo>
                    <a:pt x="18382" y="12263"/>
                    <a:pt x="18488" y="11533"/>
                    <a:pt x="18488" y="10800"/>
                  </a:cubicBezTo>
                  <a:cubicBezTo>
                    <a:pt x="18488" y="6554"/>
                    <a:pt x="15045" y="3112"/>
                    <a:pt x="10800" y="3112"/>
                  </a:cubicBezTo>
                  <a:cubicBezTo>
                    <a:pt x="6554" y="3112"/>
                    <a:pt x="3112" y="6554"/>
                    <a:pt x="3112" y="10800"/>
                  </a:cubicBezTo>
                  <a:cubicBezTo>
                    <a:pt x="3112" y="15045"/>
                    <a:pt x="6554" y="18488"/>
                    <a:pt x="10800" y="18488"/>
                  </a:cubicBezTo>
                  <a:cubicBezTo>
                    <a:pt x="11703" y="18488"/>
                    <a:pt x="12600" y="18328"/>
                    <a:pt x="13449" y="18017"/>
                  </a:cubicBezTo>
                  <a:lnTo>
                    <a:pt x="14521" y="20938"/>
                  </a:lnTo>
                  <a:cubicBezTo>
                    <a:pt x="13329" y="21376"/>
                    <a:pt x="12069" y="21599"/>
                    <a:pt x="10800" y="21599"/>
                  </a:cubicBezTo>
                  <a:cubicBezTo>
                    <a:pt x="4835" y="21600"/>
                    <a:pt x="0" y="16764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  <a:cubicBezTo>
                    <a:pt x="21599" y="11830"/>
                    <a:pt x="21452" y="12856"/>
                    <a:pt x="21161" y="13845"/>
                  </a:cubicBezTo>
                  <a:lnTo>
                    <a:pt x="23752" y="14606"/>
                  </a:lnTo>
                  <a:lnTo>
                    <a:pt x="18468" y="17489"/>
                  </a:lnTo>
                  <a:lnTo>
                    <a:pt x="15585" y="12206"/>
                  </a:lnTo>
                  <a:lnTo>
                    <a:pt x="18176" y="12967"/>
                  </a:lnTo>
                  <a:close/>
                </a:path>
              </a:pathLst>
            </a:custGeom>
            <a:solidFill>
              <a:schemeClr val="hlink">
                <a:alpha val="39000"/>
              </a:schemeClr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75897" name="Text Box 25"/>
            <p:cNvSpPr txBox="1">
              <a:spLocks noChangeArrowheads="1"/>
            </p:cNvSpPr>
            <p:nvPr/>
          </p:nvSpPr>
          <p:spPr bwMode="auto">
            <a:xfrm>
              <a:off x="1344" y="2736"/>
              <a:ext cx="970" cy="23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/>
                <a:t>Time Synch.</a:t>
              </a:r>
            </a:p>
          </p:txBody>
        </p:sp>
      </p:grpSp>
      <p:grpSp>
        <p:nvGrpSpPr>
          <p:cNvPr id="6" name="Group 29"/>
          <p:cNvGrpSpPr>
            <a:grpSpLocks/>
          </p:cNvGrpSpPr>
          <p:nvPr/>
        </p:nvGrpSpPr>
        <p:grpSpPr bwMode="auto">
          <a:xfrm>
            <a:off x="2956032" y="2952810"/>
            <a:ext cx="2895600" cy="1143000"/>
            <a:chOff x="2208" y="2160"/>
            <a:chExt cx="1824" cy="720"/>
          </a:xfrm>
        </p:grpSpPr>
        <p:sp>
          <p:nvSpPr>
            <p:cNvPr id="975899" name="AutoShape 27"/>
            <p:cNvSpPr>
              <a:spLocks noChangeArrowheads="1"/>
            </p:cNvSpPr>
            <p:nvPr/>
          </p:nvSpPr>
          <p:spPr bwMode="auto">
            <a:xfrm>
              <a:off x="2208" y="2160"/>
              <a:ext cx="1824" cy="720"/>
            </a:xfrm>
            <a:prstGeom prst="roundRect">
              <a:avLst>
                <a:gd name="adj" fmla="val 16667"/>
              </a:avLst>
            </a:prstGeom>
            <a:solidFill>
              <a:srgbClr val="FBBA03">
                <a:alpha val="27000"/>
              </a:srgbClr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75900" name="Text Box 28"/>
            <p:cNvSpPr txBox="1">
              <a:spLocks noChangeArrowheads="1"/>
            </p:cNvSpPr>
            <p:nvPr/>
          </p:nvSpPr>
          <p:spPr bwMode="auto">
            <a:xfrm>
              <a:off x="2784" y="2544"/>
              <a:ext cx="876" cy="23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/>
                <a:t>Calibration</a:t>
              </a:r>
            </a:p>
          </p:txBody>
        </p:sp>
      </p:grpSp>
      <p:grpSp>
        <p:nvGrpSpPr>
          <p:cNvPr id="7" name="Group 32"/>
          <p:cNvGrpSpPr>
            <a:grpSpLocks/>
          </p:cNvGrpSpPr>
          <p:nvPr/>
        </p:nvGrpSpPr>
        <p:grpSpPr bwMode="auto">
          <a:xfrm>
            <a:off x="5238857" y="2038409"/>
            <a:ext cx="2549525" cy="923925"/>
            <a:chOff x="3646" y="1584"/>
            <a:chExt cx="1606" cy="582"/>
          </a:xfrm>
        </p:grpSpPr>
        <p:sp>
          <p:nvSpPr>
            <p:cNvPr id="975902" name="AutoShape 30"/>
            <p:cNvSpPr>
              <a:spLocks noChangeArrowheads="1"/>
            </p:cNvSpPr>
            <p:nvPr/>
          </p:nvSpPr>
          <p:spPr bwMode="auto">
            <a:xfrm rot="5514609" flipH="1">
              <a:off x="3743" y="1679"/>
              <a:ext cx="384" cy="577"/>
            </a:xfrm>
            <a:prstGeom prst="can">
              <a:avLst>
                <a:gd name="adj" fmla="val 37565"/>
              </a:avLst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75903" name="Text Box 31"/>
            <p:cNvSpPr txBox="1">
              <a:spLocks noChangeArrowheads="1"/>
            </p:cNvSpPr>
            <p:nvPr/>
          </p:nvSpPr>
          <p:spPr bwMode="auto">
            <a:xfrm>
              <a:off x="4069" y="1584"/>
              <a:ext cx="1183" cy="58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1800" b="1"/>
                <a:t>Coupling to the</a:t>
              </a:r>
            </a:p>
            <a:p>
              <a:pPr algn="r"/>
              <a:r>
                <a:rPr lang="en-US" sz="1800" b="1"/>
                <a:t>Physical</a:t>
              </a:r>
            </a:p>
            <a:p>
              <a:pPr algn="r"/>
              <a:r>
                <a:rPr lang="en-US" sz="1800" b="1"/>
                <a:t>Phenomenon</a:t>
              </a:r>
            </a:p>
          </p:txBody>
        </p:sp>
      </p:grpSp>
      <p:sp>
        <p:nvSpPr>
          <p:cNvPr id="975905" name="AutoShape 33"/>
          <p:cNvSpPr>
            <a:spLocks noChangeArrowheads="1"/>
          </p:cNvSpPr>
          <p:nvPr/>
        </p:nvSpPr>
        <p:spPr bwMode="auto">
          <a:xfrm>
            <a:off x="670032" y="5086410"/>
            <a:ext cx="6781800" cy="304800"/>
          </a:xfrm>
          <a:prstGeom prst="leftRightArrow">
            <a:avLst>
              <a:gd name="adj1" fmla="val 46870"/>
              <a:gd name="adj2" fmla="val 117740"/>
            </a:avLst>
          </a:prstGeom>
          <a:solidFill>
            <a:schemeClr val="hlink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/>
          </a:p>
        </p:txBody>
      </p:sp>
      <p:pic>
        <p:nvPicPr>
          <p:cNvPr id="34" name="Picture 4" descr="board-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03414" y="3349003"/>
            <a:ext cx="3054317" cy="1564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975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5875" grpId="0" build="p"/>
      <p:bldP spid="97590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990033"/>
                </a:solidFill>
              </a:rPr>
              <a:t>Environment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11-20-2008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NSF Bridge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56DB4-C7CE-0C42-96C6-359E69B3DF24}" type="slidenum">
              <a:rPr lang="en-US"/>
              <a:pPr/>
              <a:t>24</a:t>
            </a:fld>
            <a:endParaRPr lang="en-US" b="0"/>
          </a:p>
        </p:txBody>
      </p:sp>
      <p:pic>
        <p:nvPicPr>
          <p:cNvPr id="949251" name="Picture 3" descr="DSCN076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1600200"/>
            <a:ext cx="3976688" cy="298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9252" name="Picture 4" descr="DSCN076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33913" y="1600200"/>
            <a:ext cx="3976687" cy="298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9253" name="Picture 5" descr="DSCN071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91000" y="3189288"/>
            <a:ext cx="3976688" cy="298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9254" name="Text Box 6"/>
          <p:cNvSpPr txBox="1">
            <a:spLocks noChangeArrowheads="1"/>
          </p:cNvSpPr>
          <p:nvPr/>
        </p:nvSpPr>
        <p:spPr bwMode="auto">
          <a:xfrm>
            <a:off x="569913" y="4832350"/>
            <a:ext cx="3548062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Verdana" charset="0"/>
              </a:rPr>
              <a:t>Fog</a:t>
            </a:r>
          </a:p>
          <a:p>
            <a:r>
              <a:rPr lang="en-US" sz="2400">
                <a:latin typeface="Verdana" charset="0"/>
              </a:rPr>
              <a:t>Strong and salty wind</a:t>
            </a:r>
          </a:p>
          <a:p>
            <a:r>
              <a:rPr lang="en-US" sz="2400">
                <a:latin typeface="Verdana" charset="0"/>
              </a:rPr>
              <a:t>Rapidly changing</a:t>
            </a:r>
          </a:p>
          <a:p>
            <a:r>
              <a:rPr lang="en-US" sz="2400">
                <a:latin typeface="Verdana" charset="0"/>
              </a:rPr>
              <a:t>... high and scary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2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492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49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2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492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2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9492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2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9492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990033"/>
                </a:solidFill>
              </a:rPr>
              <a:t>Node – Physical Attachment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11-20-2008</a:t>
            </a:r>
            <a:endParaRPr lang="en-US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NSF Bridge</a:t>
            </a:r>
            <a:endParaRPr lang="en-US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D77C-CAD8-F44C-AFA4-65C2BBDC2BB9}" type="slidenum">
              <a:rPr lang="en-US"/>
              <a:pPr/>
              <a:t>25</a:t>
            </a:fld>
            <a:endParaRPr lang="en-US" b="0"/>
          </a:p>
        </p:txBody>
      </p:sp>
      <p:pic>
        <p:nvPicPr>
          <p:cNvPr id="951299" name="Picture 3" descr="ggb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600" y="1905000"/>
            <a:ext cx="4579938" cy="304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1300" name="Oval 4"/>
          <p:cNvSpPr>
            <a:spLocks noChangeArrowheads="1"/>
          </p:cNvSpPr>
          <p:nvPr/>
        </p:nvSpPr>
        <p:spPr bwMode="auto">
          <a:xfrm>
            <a:off x="2133600" y="3733800"/>
            <a:ext cx="914400" cy="762000"/>
          </a:xfrm>
          <a:prstGeom prst="ellipse">
            <a:avLst/>
          </a:prstGeom>
          <a:noFill/>
          <a:ln w="19050">
            <a:solidFill>
              <a:srgbClr val="00CCFF"/>
            </a:solidFill>
            <a:prstDash val="dash"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51301" name="Line 5"/>
          <p:cNvSpPr>
            <a:spLocks noChangeShapeType="1"/>
          </p:cNvSpPr>
          <p:nvPr/>
        </p:nvSpPr>
        <p:spPr bwMode="auto">
          <a:xfrm flipV="1">
            <a:off x="2590800" y="4495800"/>
            <a:ext cx="0" cy="762000"/>
          </a:xfrm>
          <a:prstGeom prst="line">
            <a:avLst/>
          </a:prstGeom>
          <a:noFill/>
          <a:ln w="19050">
            <a:solidFill>
              <a:srgbClr val="00CCFF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51302" name="Text Box 6"/>
          <p:cNvSpPr txBox="1">
            <a:spLocks noChangeArrowheads="1"/>
          </p:cNvSpPr>
          <p:nvPr/>
        </p:nvSpPr>
        <p:spPr bwMode="auto">
          <a:xfrm>
            <a:off x="1820863" y="5257800"/>
            <a:ext cx="5767387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Verdana" charset="0"/>
              </a:rPr>
              <a:t>Node (Mote + Accelerometer Board)</a:t>
            </a:r>
          </a:p>
          <a:p>
            <a:r>
              <a:rPr lang="en-US" sz="2400">
                <a:latin typeface="Verdana" charset="0"/>
              </a:rPr>
              <a:t>   - bits of precision in orientation?</a:t>
            </a:r>
          </a:p>
        </p:txBody>
      </p:sp>
      <p:sp>
        <p:nvSpPr>
          <p:cNvPr id="951303" name="Oval 7"/>
          <p:cNvSpPr>
            <a:spLocks noChangeArrowheads="1"/>
          </p:cNvSpPr>
          <p:nvPr/>
        </p:nvSpPr>
        <p:spPr bwMode="auto">
          <a:xfrm>
            <a:off x="2667000" y="3124200"/>
            <a:ext cx="914400" cy="762000"/>
          </a:xfrm>
          <a:prstGeom prst="ellipse">
            <a:avLst/>
          </a:prstGeom>
          <a:noFill/>
          <a:ln w="19050">
            <a:solidFill>
              <a:srgbClr val="00CCFF"/>
            </a:solidFill>
            <a:prstDash val="dash"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51304" name="Line 8"/>
          <p:cNvSpPr>
            <a:spLocks noChangeShapeType="1"/>
          </p:cNvSpPr>
          <p:nvPr/>
        </p:nvSpPr>
        <p:spPr bwMode="auto">
          <a:xfrm flipH="1" flipV="1">
            <a:off x="3124200" y="1524000"/>
            <a:ext cx="0" cy="1600200"/>
          </a:xfrm>
          <a:prstGeom prst="line">
            <a:avLst/>
          </a:prstGeom>
          <a:noFill/>
          <a:ln w="19050">
            <a:solidFill>
              <a:srgbClr val="00CCFF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51305" name="Text Box 9"/>
          <p:cNvSpPr txBox="1">
            <a:spLocks noChangeArrowheads="1"/>
          </p:cNvSpPr>
          <p:nvPr/>
        </p:nvSpPr>
        <p:spPr bwMode="auto">
          <a:xfrm>
            <a:off x="2878138" y="1066800"/>
            <a:ext cx="52276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Verdana" charset="0"/>
              </a:rPr>
              <a:t>Battery (4 X 6V Lantern Battery)</a:t>
            </a:r>
          </a:p>
        </p:txBody>
      </p:sp>
      <p:sp>
        <p:nvSpPr>
          <p:cNvPr id="951306" name="Oval 10"/>
          <p:cNvSpPr>
            <a:spLocks noChangeArrowheads="1"/>
          </p:cNvSpPr>
          <p:nvPr/>
        </p:nvSpPr>
        <p:spPr bwMode="auto">
          <a:xfrm>
            <a:off x="4114800" y="2667000"/>
            <a:ext cx="914400" cy="1828800"/>
          </a:xfrm>
          <a:prstGeom prst="ellipse">
            <a:avLst/>
          </a:prstGeom>
          <a:noFill/>
          <a:ln w="19050">
            <a:solidFill>
              <a:srgbClr val="00CCFF"/>
            </a:solidFill>
            <a:prstDash val="dash"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51307" name="Line 11"/>
          <p:cNvSpPr>
            <a:spLocks noChangeShapeType="1"/>
          </p:cNvSpPr>
          <p:nvPr/>
        </p:nvSpPr>
        <p:spPr bwMode="auto">
          <a:xfrm flipH="1" flipV="1">
            <a:off x="5029200" y="3581400"/>
            <a:ext cx="1295400" cy="0"/>
          </a:xfrm>
          <a:prstGeom prst="line">
            <a:avLst/>
          </a:prstGeom>
          <a:noFill/>
          <a:ln w="19050">
            <a:solidFill>
              <a:srgbClr val="00CCFF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51308" name="Text Box 12"/>
          <p:cNvSpPr txBox="1">
            <a:spLocks noChangeArrowheads="1"/>
          </p:cNvSpPr>
          <p:nvPr/>
        </p:nvSpPr>
        <p:spPr bwMode="auto">
          <a:xfrm>
            <a:off x="6248400" y="3124200"/>
            <a:ext cx="2590800" cy="149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Verdana" charset="0"/>
              </a:rPr>
              <a:t>Bi-directional</a:t>
            </a:r>
          </a:p>
          <a:p>
            <a:r>
              <a:rPr lang="en-US" sz="2400">
                <a:latin typeface="Verdana" charset="0"/>
              </a:rPr>
              <a:t>Patch Antenna</a:t>
            </a:r>
          </a:p>
          <a:p>
            <a:r>
              <a:rPr lang="en-US" sz="2400">
                <a:latin typeface="Verdana" charset="0"/>
              </a:rPr>
              <a:t> </a:t>
            </a:r>
            <a:r>
              <a:rPr lang="en-US" sz="2000">
                <a:latin typeface="Verdana" charset="0"/>
              </a:rPr>
              <a:t>- long linear structure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51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51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51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951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951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951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951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2" dur="500"/>
                                        <p:tgtEl>
                                          <p:spTgt spid="951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951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1300" grpId="0" animBg="1"/>
      <p:bldP spid="951301" grpId="0" animBg="1"/>
      <p:bldP spid="951302" grpId="0"/>
      <p:bldP spid="951303" grpId="0" animBg="1"/>
      <p:bldP spid="951304" grpId="0" animBg="1"/>
      <p:bldP spid="951305" grpId="0"/>
      <p:bldP spid="951306" grpId="0" animBg="1"/>
      <p:bldP spid="951307" grpId="0" animBg="1"/>
      <p:bldP spid="95130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990033"/>
                </a:solidFill>
              </a:rPr>
              <a:t>Node – Changing Physical Attachment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11-20-2008</a:t>
            </a:r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NSF Bridge</a:t>
            </a:r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B2C44-C8EF-4D41-B502-D3EA7D11D98C}" type="slidenum">
              <a:rPr lang="en-US"/>
              <a:pPr/>
              <a:t>26</a:t>
            </a:fld>
            <a:endParaRPr lang="en-US" b="0"/>
          </a:p>
        </p:txBody>
      </p:sp>
      <p:pic>
        <p:nvPicPr>
          <p:cNvPr id="953347" name="Picture 3" descr="ggb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1600200"/>
            <a:ext cx="4579938" cy="304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3348" name="Oval 4"/>
          <p:cNvSpPr>
            <a:spLocks noChangeArrowheads="1"/>
          </p:cNvSpPr>
          <p:nvPr/>
        </p:nvSpPr>
        <p:spPr bwMode="auto">
          <a:xfrm>
            <a:off x="1066800" y="3048000"/>
            <a:ext cx="762000" cy="990600"/>
          </a:xfrm>
          <a:prstGeom prst="ellipse">
            <a:avLst/>
          </a:prstGeom>
          <a:noFill/>
          <a:ln w="19050">
            <a:solidFill>
              <a:srgbClr val="00CCFF"/>
            </a:solidFill>
            <a:prstDash val="dash"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53349" name="Line 5"/>
          <p:cNvSpPr>
            <a:spLocks noChangeShapeType="1"/>
          </p:cNvSpPr>
          <p:nvPr/>
        </p:nvSpPr>
        <p:spPr bwMode="auto">
          <a:xfrm flipV="1">
            <a:off x="1447800" y="4038600"/>
            <a:ext cx="0" cy="914400"/>
          </a:xfrm>
          <a:prstGeom prst="line">
            <a:avLst/>
          </a:prstGeom>
          <a:noFill/>
          <a:ln w="19050">
            <a:solidFill>
              <a:srgbClr val="00CCFF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53350" name="Text Box 6"/>
          <p:cNvSpPr txBox="1">
            <a:spLocks noChangeArrowheads="1"/>
          </p:cNvSpPr>
          <p:nvPr/>
        </p:nvSpPr>
        <p:spPr bwMode="auto">
          <a:xfrm>
            <a:off x="984250" y="4953000"/>
            <a:ext cx="4079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Verdana" charset="0"/>
              </a:rPr>
              <a:t>Rapid Rusting of C-clamp</a:t>
            </a:r>
          </a:p>
        </p:txBody>
      </p:sp>
      <p:sp>
        <p:nvSpPr>
          <p:cNvPr id="953351" name="Freeform 7"/>
          <p:cNvSpPr>
            <a:spLocks/>
          </p:cNvSpPr>
          <p:nvPr/>
        </p:nvSpPr>
        <p:spPr bwMode="auto">
          <a:xfrm>
            <a:off x="2438400" y="1866900"/>
            <a:ext cx="2527300" cy="2298700"/>
          </a:xfrm>
          <a:custGeom>
            <a:avLst/>
            <a:gdLst/>
            <a:ahLst/>
            <a:cxnLst>
              <a:cxn ang="0">
                <a:pos x="624" y="168"/>
              </a:cxn>
              <a:cxn ang="0">
                <a:pos x="48" y="312"/>
              </a:cxn>
              <a:cxn ang="0">
                <a:pos x="336" y="792"/>
              </a:cxn>
              <a:cxn ang="0">
                <a:pos x="816" y="1416"/>
              </a:cxn>
              <a:cxn ang="0">
                <a:pos x="1152" y="984"/>
              </a:cxn>
              <a:cxn ang="0">
                <a:pos x="1440" y="504"/>
              </a:cxn>
              <a:cxn ang="0">
                <a:pos x="1536" y="72"/>
              </a:cxn>
              <a:cxn ang="0">
                <a:pos x="1104" y="72"/>
              </a:cxn>
              <a:cxn ang="0">
                <a:pos x="624" y="168"/>
              </a:cxn>
            </a:cxnLst>
            <a:rect l="0" t="0" r="r" b="b"/>
            <a:pathLst>
              <a:path w="1592" h="1448">
                <a:moveTo>
                  <a:pt x="624" y="168"/>
                </a:moveTo>
                <a:cubicBezTo>
                  <a:pt x="448" y="208"/>
                  <a:pt x="96" y="208"/>
                  <a:pt x="48" y="312"/>
                </a:cubicBezTo>
                <a:cubicBezTo>
                  <a:pt x="0" y="416"/>
                  <a:pt x="208" y="608"/>
                  <a:pt x="336" y="792"/>
                </a:cubicBezTo>
                <a:cubicBezTo>
                  <a:pt x="464" y="976"/>
                  <a:pt x="680" y="1384"/>
                  <a:pt x="816" y="1416"/>
                </a:cubicBezTo>
                <a:cubicBezTo>
                  <a:pt x="952" y="1448"/>
                  <a:pt x="1048" y="1136"/>
                  <a:pt x="1152" y="984"/>
                </a:cubicBezTo>
                <a:cubicBezTo>
                  <a:pt x="1256" y="832"/>
                  <a:pt x="1376" y="656"/>
                  <a:pt x="1440" y="504"/>
                </a:cubicBezTo>
                <a:cubicBezTo>
                  <a:pt x="1504" y="352"/>
                  <a:pt x="1592" y="144"/>
                  <a:pt x="1536" y="72"/>
                </a:cubicBezTo>
                <a:cubicBezTo>
                  <a:pt x="1480" y="0"/>
                  <a:pt x="1256" y="56"/>
                  <a:pt x="1104" y="72"/>
                </a:cubicBezTo>
                <a:cubicBezTo>
                  <a:pt x="952" y="88"/>
                  <a:pt x="800" y="128"/>
                  <a:pt x="624" y="168"/>
                </a:cubicBezTo>
                <a:close/>
              </a:path>
            </a:pathLst>
          </a:custGeom>
          <a:noFill/>
          <a:ln w="19050" cap="flat">
            <a:solidFill>
              <a:srgbClr val="00CCFF"/>
            </a:solidFill>
            <a:prstDash val="dash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53352" name="Line 8"/>
          <p:cNvSpPr>
            <a:spLocks noChangeShapeType="1"/>
          </p:cNvSpPr>
          <p:nvPr/>
        </p:nvSpPr>
        <p:spPr bwMode="auto">
          <a:xfrm flipV="1">
            <a:off x="4572000" y="2971800"/>
            <a:ext cx="1066800" cy="0"/>
          </a:xfrm>
          <a:prstGeom prst="line">
            <a:avLst/>
          </a:prstGeom>
          <a:noFill/>
          <a:ln w="19050">
            <a:solidFill>
              <a:srgbClr val="00CCFF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53353" name="Text Box 9"/>
          <p:cNvSpPr txBox="1">
            <a:spLocks noChangeArrowheads="1"/>
          </p:cNvSpPr>
          <p:nvPr/>
        </p:nvSpPr>
        <p:spPr bwMode="auto">
          <a:xfrm>
            <a:off x="5654675" y="2530475"/>
            <a:ext cx="318452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Verdana" charset="0"/>
              </a:rPr>
              <a:t>Zip-tie Antenna stay</a:t>
            </a:r>
          </a:p>
          <a:p>
            <a:r>
              <a:rPr lang="en-US" sz="2400">
                <a:latin typeface="Verdana" charset="0"/>
              </a:rPr>
              <a:t>  - blowin the wind</a:t>
            </a:r>
          </a:p>
        </p:txBody>
      </p:sp>
      <p:pic>
        <p:nvPicPr>
          <p:cNvPr id="953354" name="Picture 10" descr="ggb_rusting"/>
          <p:cNvPicPr>
            <a:picLocks noChangeAspect="1" noChangeArrowheads="1"/>
          </p:cNvPicPr>
          <p:nvPr/>
        </p:nvPicPr>
        <p:blipFill>
          <a:blip r:embed="rId4"/>
          <a:srcRect b="37407"/>
          <a:stretch>
            <a:fillRect/>
          </a:stretch>
        </p:blipFill>
        <p:spPr bwMode="auto">
          <a:xfrm>
            <a:off x="5943600" y="4038600"/>
            <a:ext cx="2438400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53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0" dur="500"/>
                                        <p:tgtEl>
                                          <p:spTgt spid="953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53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953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953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953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953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3348" grpId="0" animBg="1"/>
      <p:bldP spid="953349" grpId="0" animBg="1"/>
      <p:bldP spid="953350" grpId="0"/>
      <p:bldP spid="953351" grpId="0" animBg="1"/>
      <p:bldP spid="953352" grpId="0" animBg="1"/>
      <p:bldP spid="95335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990033"/>
                </a:solidFill>
              </a:rPr>
              <a:t>Base Station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11-20-2008</a:t>
            </a:r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NSF Bridge</a:t>
            </a: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328E9-90AD-5144-BA55-5CE90A360A18}" type="slidenum">
              <a:rPr lang="en-US"/>
              <a:pPr/>
              <a:t>27</a:t>
            </a:fld>
            <a:endParaRPr lang="en-US" b="0"/>
          </a:p>
        </p:txBody>
      </p:sp>
      <p:pic>
        <p:nvPicPr>
          <p:cNvPr id="957443" name="Picture 3" descr="DSCN07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1600200"/>
            <a:ext cx="3730625" cy="4973638"/>
          </a:xfrm>
          <a:prstGeom prst="rect">
            <a:avLst/>
          </a:prstGeom>
          <a:noFill/>
        </p:spPr>
      </p:pic>
      <p:sp>
        <p:nvSpPr>
          <p:cNvPr id="957444" name="Oval 4"/>
          <p:cNvSpPr>
            <a:spLocks noChangeArrowheads="1"/>
          </p:cNvSpPr>
          <p:nvPr/>
        </p:nvSpPr>
        <p:spPr bwMode="auto">
          <a:xfrm>
            <a:off x="2362200" y="3733800"/>
            <a:ext cx="1295400" cy="1066800"/>
          </a:xfrm>
          <a:prstGeom prst="ellipse">
            <a:avLst/>
          </a:prstGeom>
          <a:noFill/>
          <a:ln w="19050">
            <a:solidFill>
              <a:srgbClr val="00CCFF"/>
            </a:solidFill>
            <a:prstDash val="dash"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57445" name="Line 5"/>
          <p:cNvSpPr>
            <a:spLocks noChangeShapeType="1"/>
          </p:cNvSpPr>
          <p:nvPr/>
        </p:nvSpPr>
        <p:spPr bwMode="auto">
          <a:xfrm flipH="1" flipV="1">
            <a:off x="3657600" y="4267200"/>
            <a:ext cx="914400" cy="0"/>
          </a:xfrm>
          <a:prstGeom prst="line">
            <a:avLst/>
          </a:prstGeom>
          <a:noFill/>
          <a:ln w="19050">
            <a:solidFill>
              <a:srgbClr val="00CCFF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57446" name="Text Box 6"/>
          <p:cNvSpPr txBox="1">
            <a:spLocks noChangeArrowheads="1"/>
          </p:cNvSpPr>
          <p:nvPr/>
        </p:nvSpPr>
        <p:spPr bwMode="auto">
          <a:xfrm>
            <a:off x="4567238" y="4038600"/>
            <a:ext cx="12239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Verdana" charset="0"/>
              </a:rPr>
              <a:t>Laptop</a:t>
            </a:r>
          </a:p>
        </p:txBody>
      </p:sp>
      <p:pic>
        <p:nvPicPr>
          <p:cNvPr id="957447" name="Picture 7" descr="tow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0600" y="1647825"/>
            <a:ext cx="3656013" cy="3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7448" name="Text Box 8"/>
          <p:cNvSpPr txBox="1">
            <a:spLocks noChangeArrowheads="1"/>
          </p:cNvSpPr>
          <p:nvPr/>
        </p:nvSpPr>
        <p:spPr bwMode="auto">
          <a:xfrm>
            <a:off x="5181600" y="4724400"/>
            <a:ext cx="289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Verdana" charset="0"/>
              </a:rPr>
              <a:t>Students At Work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7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57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7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500"/>
                                        <p:tgtEl>
                                          <p:spTgt spid="957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7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57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7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957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9574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7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" presetClass="exit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vertical)">
                                      <p:cBhvr>
                                        <p:cTn id="25" dur="500"/>
                                        <p:tgtEl>
                                          <p:spTgt spid="9574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7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9574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7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7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957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7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957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7444" grpId="0" animBg="1"/>
      <p:bldP spid="957444" grpId="1" animBg="1"/>
      <p:bldP spid="957445" grpId="0" animBg="1"/>
      <p:bldP spid="957445" grpId="1" animBg="1"/>
      <p:bldP spid="957446" grpId="0"/>
      <p:bldP spid="957446" grpId="1"/>
      <p:bldP spid="95744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49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990033"/>
                </a:solidFill>
              </a:rPr>
              <a:t>Installation</a:t>
            </a:r>
          </a:p>
        </p:txBody>
      </p:sp>
      <p:sp>
        <p:nvSpPr>
          <p:cNvPr id="1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11-20-2008</a:t>
            </a:r>
            <a:endParaRPr lang="en-US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NSF Bridge</a:t>
            </a:r>
            <a:endParaRPr lang="en-US"/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3235A-E912-BC46-9917-EEF2642D2EC8}" type="slidenum">
              <a:rPr lang="en-US"/>
              <a:pPr/>
              <a:t>28</a:t>
            </a:fld>
            <a:endParaRPr lang="en-US" b="0"/>
          </a:p>
        </p:txBody>
      </p:sp>
      <p:pic>
        <p:nvPicPr>
          <p:cNvPr id="959490" name="Picture 2" descr="DSCN059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6575" y="1600200"/>
            <a:ext cx="3730625" cy="4973638"/>
          </a:xfrm>
          <a:prstGeom prst="rect">
            <a:avLst/>
          </a:prstGeom>
          <a:noFill/>
        </p:spPr>
      </p:pic>
      <p:sp>
        <p:nvSpPr>
          <p:cNvPr id="959492" name="Line 4"/>
          <p:cNvSpPr>
            <a:spLocks noChangeShapeType="1"/>
          </p:cNvSpPr>
          <p:nvPr/>
        </p:nvSpPr>
        <p:spPr bwMode="auto">
          <a:xfrm flipV="1">
            <a:off x="2286000" y="2209800"/>
            <a:ext cx="2286000" cy="457200"/>
          </a:xfrm>
          <a:prstGeom prst="line">
            <a:avLst/>
          </a:prstGeom>
          <a:noFill/>
          <a:ln w="19050">
            <a:solidFill>
              <a:srgbClr val="00CCFF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59493" name="Text Box 5"/>
          <p:cNvSpPr txBox="1">
            <a:spLocks noChangeArrowheads="1"/>
          </p:cNvSpPr>
          <p:nvPr/>
        </p:nvSpPr>
        <p:spPr bwMode="auto">
          <a:xfrm>
            <a:off x="4572000" y="1905000"/>
            <a:ext cx="1555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Verdana" charset="0"/>
              </a:rPr>
              <a:t>Hard Hat</a:t>
            </a:r>
          </a:p>
        </p:txBody>
      </p:sp>
      <p:sp>
        <p:nvSpPr>
          <p:cNvPr id="959494" name="Text Box 6"/>
          <p:cNvSpPr txBox="1">
            <a:spLocks noChangeArrowheads="1"/>
          </p:cNvSpPr>
          <p:nvPr/>
        </p:nvSpPr>
        <p:spPr bwMode="auto">
          <a:xfrm>
            <a:off x="4572000" y="2819400"/>
            <a:ext cx="14176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Verdana" charset="0"/>
              </a:rPr>
              <a:t>Harness</a:t>
            </a:r>
          </a:p>
        </p:txBody>
      </p:sp>
      <p:sp>
        <p:nvSpPr>
          <p:cNvPr id="959495" name="Line 7"/>
          <p:cNvSpPr>
            <a:spLocks noChangeShapeType="1"/>
          </p:cNvSpPr>
          <p:nvPr/>
        </p:nvSpPr>
        <p:spPr bwMode="auto">
          <a:xfrm flipV="1">
            <a:off x="3124200" y="3048000"/>
            <a:ext cx="1447800" cy="0"/>
          </a:xfrm>
          <a:prstGeom prst="line">
            <a:avLst/>
          </a:prstGeom>
          <a:noFill/>
          <a:ln w="19050">
            <a:solidFill>
              <a:srgbClr val="00CCFF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59496" name="Text Box 8"/>
          <p:cNvSpPr txBox="1">
            <a:spLocks noChangeArrowheads="1"/>
          </p:cNvSpPr>
          <p:nvPr/>
        </p:nvSpPr>
        <p:spPr bwMode="auto">
          <a:xfrm>
            <a:off x="4602163" y="5257800"/>
            <a:ext cx="19510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Verdana" charset="0"/>
              </a:rPr>
              <a:t>Sharp Edge</a:t>
            </a:r>
          </a:p>
        </p:txBody>
      </p:sp>
      <p:sp>
        <p:nvSpPr>
          <p:cNvPr id="959497" name="Line 9"/>
          <p:cNvSpPr>
            <a:spLocks noChangeShapeType="1"/>
          </p:cNvSpPr>
          <p:nvPr/>
        </p:nvSpPr>
        <p:spPr bwMode="auto">
          <a:xfrm flipV="1">
            <a:off x="3886200" y="5486400"/>
            <a:ext cx="685800" cy="0"/>
          </a:xfrm>
          <a:prstGeom prst="line">
            <a:avLst/>
          </a:prstGeom>
          <a:noFill/>
          <a:ln w="19050">
            <a:solidFill>
              <a:srgbClr val="00CCFF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59498" name="Text Box 10"/>
          <p:cNvSpPr txBox="1">
            <a:spLocks noChangeArrowheads="1"/>
          </p:cNvSpPr>
          <p:nvPr/>
        </p:nvSpPr>
        <p:spPr bwMode="auto">
          <a:xfrm>
            <a:off x="4572000" y="3886200"/>
            <a:ext cx="9699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Verdana" charset="0"/>
              </a:rPr>
              <a:t>Ouch</a:t>
            </a:r>
          </a:p>
        </p:txBody>
      </p:sp>
      <p:sp>
        <p:nvSpPr>
          <p:cNvPr id="959499" name="Text Box 11"/>
          <p:cNvSpPr txBox="1">
            <a:spLocks noChangeArrowheads="1"/>
          </p:cNvSpPr>
          <p:nvPr/>
        </p:nvSpPr>
        <p:spPr bwMode="auto">
          <a:xfrm>
            <a:off x="5867400" y="3276600"/>
            <a:ext cx="17700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Verdana" charset="0"/>
              </a:rPr>
              <a:t>However…</a:t>
            </a:r>
          </a:p>
        </p:txBody>
      </p:sp>
      <p:pic>
        <p:nvPicPr>
          <p:cNvPr id="959500" name="Picture 12" descr="DSCN072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33600" y="2133600"/>
            <a:ext cx="4973638" cy="3730625"/>
          </a:xfrm>
          <a:prstGeom prst="rect">
            <a:avLst/>
          </a:prstGeom>
          <a:noFill/>
        </p:spPr>
      </p:pic>
      <p:sp>
        <p:nvSpPr>
          <p:cNvPr id="959501" name="Text Box 13"/>
          <p:cNvSpPr txBox="1">
            <a:spLocks noChangeArrowheads="1"/>
          </p:cNvSpPr>
          <p:nvPr/>
        </p:nvSpPr>
        <p:spPr bwMode="auto">
          <a:xfrm>
            <a:off x="4648200" y="1600200"/>
            <a:ext cx="3714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latin typeface="Verdana" charset="0"/>
              </a:rPr>
              <a:t>Crawling and Installing</a:t>
            </a:r>
          </a:p>
        </p:txBody>
      </p:sp>
      <p:sp>
        <p:nvSpPr>
          <p:cNvPr id="959502" name="Text Box 14"/>
          <p:cNvSpPr txBox="1">
            <a:spLocks noChangeArrowheads="1"/>
          </p:cNvSpPr>
          <p:nvPr/>
        </p:nvSpPr>
        <p:spPr bwMode="auto">
          <a:xfrm>
            <a:off x="7281863" y="2209800"/>
            <a:ext cx="11001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Verdana" charset="0"/>
              </a:rPr>
              <a:t>Done!</a:t>
            </a:r>
          </a:p>
        </p:txBody>
      </p:sp>
      <p:sp>
        <p:nvSpPr>
          <p:cNvPr id="959503" name="Freeform 15"/>
          <p:cNvSpPr>
            <a:spLocks/>
          </p:cNvSpPr>
          <p:nvPr/>
        </p:nvSpPr>
        <p:spPr bwMode="auto">
          <a:xfrm>
            <a:off x="2209800" y="3276600"/>
            <a:ext cx="2971800" cy="304800"/>
          </a:xfrm>
          <a:custGeom>
            <a:avLst/>
            <a:gdLst/>
            <a:ahLst/>
            <a:cxnLst>
              <a:cxn ang="0">
                <a:pos x="0" y="192"/>
              </a:cxn>
              <a:cxn ang="0">
                <a:pos x="96" y="144"/>
              </a:cxn>
              <a:cxn ang="0">
                <a:pos x="432" y="96"/>
              </a:cxn>
              <a:cxn ang="0">
                <a:pos x="1056" y="48"/>
              </a:cxn>
              <a:cxn ang="0">
                <a:pos x="1872" y="0"/>
              </a:cxn>
            </a:cxnLst>
            <a:rect l="0" t="0" r="r" b="b"/>
            <a:pathLst>
              <a:path w="1872" h="192">
                <a:moveTo>
                  <a:pt x="0" y="192"/>
                </a:moveTo>
                <a:cubicBezTo>
                  <a:pt x="12" y="176"/>
                  <a:pt x="24" y="160"/>
                  <a:pt x="96" y="144"/>
                </a:cubicBezTo>
                <a:cubicBezTo>
                  <a:pt x="168" y="128"/>
                  <a:pt x="272" y="112"/>
                  <a:pt x="432" y="96"/>
                </a:cubicBezTo>
                <a:cubicBezTo>
                  <a:pt x="592" y="80"/>
                  <a:pt x="816" y="64"/>
                  <a:pt x="1056" y="48"/>
                </a:cubicBezTo>
                <a:cubicBezTo>
                  <a:pt x="1296" y="32"/>
                  <a:pt x="1672" y="8"/>
                  <a:pt x="1872" y="0"/>
                </a:cubicBezTo>
              </a:path>
            </a:pathLst>
          </a:custGeom>
          <a:noFill/>
          <a:ln w="19050" cap="flat">
            <a:solidFill>
              <a:srgbClr val="FF6600"/>
            </a:solidFill>
            <a:prstDash val="dash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59504" name="Freeform 16"/>
          <p:cNvSpPr>
            <a:spLocks/>
          </p:cNvSpPr>
          <p:nvPr/>
        </p:nvSpPr>
        <p:spPr bwMode="auto">
          <a:xfrm>
            <a:off x="2209800" y="2514600"/>
            <a:ext cx="2133600" cy="609600"/>
          </a:xfrm>
          <a:custGeom>
            <a:avLst/>
            <a:gdLst/>
            <a:ahLst/>
            <a:cxnLst>
              <a:cxn ang="0">
                <a:pos x="0" y="384"/>
              </a:cxn>
              <a:cxn ang="0">
                <a:pos x="336" y="240"/>
              </a:cxn>
              <a:cxn ang="0">
                <a:pos x="912" y="48"/>
              </a:cxn>
              <a:cxn ang="0">
                <a:pos x="1344" y="0"/>
              </a:cxn>
            </a:cxnLst>
            <a:rect l="0" t="0" r="r" b="b"/>
            <a:pathLst>
              <a:path w="1344" h="384">
                <a:moveTo>
                  <a:pt x="0" y="384"/>
                </a:moveTo>
                <a:cubicBezTo>
                  <a:pt x="92" y="340"/>
                  <a:pt x="184" y="296"/>
                  <a:pt x="336" y="240"/>
                </a:cubicBezTo>
                <a:cubicBezTo>
                  <a:pt x="488" y="184"/>
                  <a:pt x="744" y="88"/>
                  <a:pt x="912" y="48"/>
                </a:cubicBezTo>
                <a:cubicBezTo>
                  <a:pt x="1080" y="8"/>
                  <a:pt x="1136" y="16"/>
                  <a:pt x="1344" y="0"/>
                </a:cubicBezTo>
              </a:path>
            </a:pathLst>
          </a:custGeom>
          <a:noFill/>
          <a:ln w="19050" cap="flat">
            <a:solidFill>
              <a:srgbClr val="FF6600"/>
            </a:solidFill>
            <a:prstDash val="dash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59505" name="Text Box 17"/>
          <p:cNvSpPr txBox="1">
            <a:spLocks noChangeArrowheads="1"/>
          </p:cNvSpPr>
          <p:nvPr/>
        </p:nvSpPr>
        <p:spPr bwMode="auto">
          <a:xfrm>
            <a:off x="7086600" y="2590800"/>
            <a:ext cx="20907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Verdana" charset="0"/>
              </a:rPr>
              <a:t>Strong Wind</a:t>
            </a:r>
          </a:p>
        </p:txBody>
      </p:sp>
      <p:pic>
        <p:nvPicPr>
          <p:cNvPr id="959506" name="Picture 18" descr="DSCN073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81400" y="2670175"/>
            <a:ext cx="4973638" cy="3730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9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959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9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59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9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5" dur="500"/>
                                        <p:tgtEl>
                                          <p:spTgt spid="959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9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959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9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9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9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9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9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59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9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7" dur="500"/>
                                        <p:tgtEl>
                                          <p:spTgt spid="959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9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959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9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959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9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9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9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9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9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959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9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959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9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2000"/>
                                        <p:tgtEl>
                                          <p:spTgt spid="959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9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000"/>
                                        <p:tgtEl>
                                          <p:spTgt spid="959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000"/>
                            </p:stCondLst>
                            <p:childTnLst>
                              <p:par>
                                <p:cTn id="7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9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959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9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9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9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9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9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959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9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5" dur="500"/>
                                        <p:tgtEl>
                                          <p:spTgt spid="959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9492" grpId="0" animBg="1"/>
      <p:bldP spid="959492" grpId="1" animBg="1"/>
      <p:bldP spid="959493" grpId="0"/>
      <p:bldP spid="959493" grpId="1"/>
      <p:bldP spid="959494" grpId="0"/>
      <p:bldP spid="959494" grpId="1"/>
      <p:bldP spid="959495" grpId="0" animBg="1"/>
      <p:bldP spid="959495" grpId="1" animBg="1"/>
      <p:bldP spid="959496" grpId="0"/>
      <p:bldP spid="959496" grpId="1"/>
      <p:bldP spid="959497" grpId="0" animBg="1"/>
      <p:bldP spid="959497" grpId="1" animBg="1"/>
      <p:bldP spid="959498" grpId="0"/>
      <p:bldP spid="959498" grpId="1"/>
      <p:bldP spid="959499" grpId="0"/>
      <p:bldP spid="959499" grpId="1"/>
      <p:bldP spid="959501" grpId="0"/>
      <p:bldP spid="959501" grpId="1"/>
      <p:bldP spid="959502" grpId="0"/>
      <p:bldP spid="959503" grpId="0" animBg="1"/>
      <p:bldP spid="959503" grpId="1" animBg="1"/>
      <p:bldP spid="959504" grpId="0" animBg="1"/>
      <p:bldP spid="959504" grpId="1" animBg="1"/>
      <p:bldP spid="959505" grpId="0"/>
      <p:bldP spid="959505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Straw: Data Collection at GGB</a:t>
            </a:r>
          </a:p>
        </p:txBody>
      </p:sp>
      <p:graphicFrame>
        <p:nvGraphicFramePr>
          <p:cNvPr id="996355" name="Object 3"/>
          <p:cNvGraphicFramePr>
            <a:graphicFrameLocks noChangeAspect="1"/>
          </p:cNvGraphicFramePr>
          <p:nvPr>
            <p:ph idx="1"/>
          </p:nvPr>
        </p:nvGraphicFramePr>
        <p:xfrm>
          <a:off x="581025" y="1219200"/>
          <a:ext cx="7980363" cy="4530725"/>
        </p:xfrm>
        <a:graphic>
          <a:graphicData uri="http://schemas.openxmlformats.org/presentationml/2006/ole">
            <p:oleObj spid="_x0000_s194562" name="Chart" r:id="rId4" imgW="9496349" imgH="5391302" progId="Excel.Chart.8">
              <p:embed/>
            </p:oleObj>
          </a:graphicData>
        </a:graphic>
      </p:graphicFrame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11-20-2008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NSF Bridge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821F2-470B-1B43-B365-0CBEAB074648}" type="slidenum">
              <a:rPr lang="en-US"/>
              <a:pPr/>
              <a:t>29</a:t>
            </a:fld>
            <a:endParaRPr lang="en-US" b="0"/>
          </a:p>
        </p:txBody>
      </p:sp>
      <p:sp>
        <p:nvSpPr>
          <p:cNvPr id="996356" name="Text Box 4"/>
          <p:cNvSpPr txBox="1">
            <a:spLocks noChangeArrowheads="1"/>
          </p:cNvSpPr>
          <p:nvPr/>
        </p:nvSpPr>
        <p:spPr bwMode="auto">
          <a:xfrm>
            <a:off x="1752600" y="5749925"/>
            <a:ext cx="655336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800" dirty="0">
                <a:latin typeface="Verdana" charset="0"/>
                <a:ea typeface="Arial" charset="0"/>
                <a:cs typeface="Arial" charset="0"/>
              </a:rPr>
              <a:t>Data is collected reliably over a 46-hop network, with a bandwidth of 441B/s at the 46th hop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Mother Nature – Experiment </a:t>
            </a:r>
            <a:r>
              <a:rPr lang="en-US" dirty="0" smtClean="0"/>
              <a:t>Designer </a:t>
            </a:r>
            <a:r>
              <a:rPr lang="en-US" dirty="0" smtClean="0"/>
              <a:t>Extraordinaire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3749EA-B942-5E47-9A71-08380CDA35E8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2750" y="1899146"/>
            <a:ext cx="4089065" cy="4000812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3749EA-B942-5E47-9A71-08380CDA35E8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116" y="479369"/>
            <a:ext cx="7385440" cy="5539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3749EA-B942-5E47-9A71-08380CDA35E8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573" y="605229"/>
            <a:ext cx="7599023" cy="56992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at Scale 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Scaling how?</a:t>
            </a:r>
          </a:p>
          <a:p>
            <a:pPr lvl="1"/>
            <a:r>
              <a:rPr lang="en-US" dirty="0" smtClean="0"/>
              <a:t># nodes, extent, fidelity, scientific accuracy, cost, reliability, duration, realism, …</a:t>
            </a:r>
          </a:p>
          <a:p>
            <a:r>
              <a:rPr lang="en-US" dirty="0" smtClean="0"/>
              <a:t>Scaling why?</a:t>
            </a:r>
          </a:p>
          <a:p>
            <a:endParaRPr lang="en-US" dirty="0" smtClean="0"/>
          </a:p>
          <a:p>
            <a:r>
              <a:rPr lang="en-US" dirty="0" err="1" smtClean="0"/>
              <a:t>RaS</a:t>
            </a:r>
            <a:r>
              <a:rPr lang="en-US" dirty="0" smtClean="0"/>
              <a:t> is hard, time consuming, expensive, full of critical minutia, unappreciated, …</a:t>
            </a:r>
          </a:p>
          <a:p>
            <a:r>
              <a:rPr lang="en-US" dirty="0" smtClean="0"/>
              <a:t>a</a:t>
            </a:r>
            <a:r>
              <a:rPr lang="en-US" dirty="0" smtClean="0"/>
              <a:t>nd incredibly important </a:t>
            </a:r>
          </a:p>
          <a:p>
            <a:r>
              <a:rPr lang="en-US" dirty="0" smtClean="0"/>
              <a:t>when the time is right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3749EA-B942-5E47-9A71-08380CDA35E8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“Fairytale” </a:t>
            </a:r>
            <a:r>
              <a:rPr lang="en-US" dirty="0" err="1" smtClean="0"/>
              <a:t>RaS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3749EA-B942-5E47-9A71-08380CDA35E8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5" name="Picture 4" descr="Screen shot 2011-01-27 at 1.29.03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993" y="876998"/>
            <a:ext cx="6291015" cy="5981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364907" y="1643331"/>
            <a:ext cx="2460955" cy="1743477"/>
            <a:chOff x="107" y="803"/>
            <a:chExt cx="2391" cy="1875"/>
          </a:xfrm>
        </p:grpSpPr>
        <p:pic>
          <p:nvPicPr>
            <p:cNvPr id="42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07" y="803"/>
              <a:ext cx="1357" cy="1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" name="Picture 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464" y="803"/>
              <a:ext cx="1034" cy="10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" name="Picture 9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207" y="1825"/>
              <a:ext cx="1291" cy="8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" name="Picture 10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07" y="1824"/>
              <a:ext cx="1357" cy="8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2226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36669" y="2630757"/>
            <a:ext cx="140335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2" name="Title 1"/>
          <p:cNvSpPr>
            <a:spLocks noGrp="1"/>
          </p:cNvSpPr>
          <p:nvPr>
            <p:ph type="title"/>
          </p:nvPr>
        </p:nvSpPr>
        <p:spPr>
          <a:xfrm>
            <a:off x="789410" y="120299"/>
            <a:ext cx="8077152" cy="914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3200" dirty="0">
                <a:ea typeface="ＭＳ Ｐゴシック" charset="-128"/>
                <a:cs typeface="ＭＳ Ｐゴシック" charset="-128"/>
              </a:rPr>
              <a:t>Towards an “Aware” Energy Infrastructure</a:t>
            </a:r>
          </a:p>
        </p:txBody>
      </p:sp>
      <p:sp>
        <p:nvSpPr>
          <p:cNvPr id="5223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10A1158-1025-8741-95E4-1F701C007AB8}" type="slidenum">
              <a:rPr lang="en-US"/>
              <a:pPr/>
              <a:t>34</a:t>
            </a:fld>
            <a:endParaRPr lang="en-US"/>
          </a:p>
        </p:txBody>
      </p:sp>
      <p:sp>
        <p:nvSpPr>
          <p:cNvPr id="52235" name="TextBox 4"/>
          <p:cNvSpPr txBox="1">
            <a:spLocks noChangeArrowheads="1"/>
          </p:cNvSpPr>
          <p:nvPr/>
        </p:nvSpPr>
        <p:spPr bwMode="auto">
          <a:xfrm>
            <a:off x="495302" y="1042808"/>
            <a:ext cx="45339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990000"/>
                </a:solidFill>
              </a:rPr>
              <a:t>Baseline + </a:t>
            </a:r>
            <a:r>
              <a:rPr lang="en-US" dirty="0" err="1">
                <a:solidFill>
                  <a:srgbClr val="990000"/>
                </a:solidFill>
              </a:rPr>
              <a:t>Dispatchable</a:t>
            </a:r>
            <a:r>
              <a:rPr lang="en-US" dirty="0">
                <a:solidFill>
                  <a:srgbClr val="990000"/>
                </a:solidFill>
              </a:rPr>
              <a:t> Tiers</a:t>
            </a:r>
          </a:p>
        </p:txBody>
      </p:sp>
      <p:grpSp>
        <p:nvGrpSpPr>
          <p:cNvPr id="3" name="Group 59"/>
          <p:cNvGrpSpPr/>
          <p:nvPr/>
        </p:nvGrpSpPr>
        <p:grpSpPr>
          <a:xfrm>
            <a:off x="6315283" y="988443"/>
            <a:ext cx="2779286" cy="2878925"/>
            <a:chOff x="6121400" y="1034092"/>
            <a:chExt cx="2870200" cy="2880683"/>
          </a:xfrm>
        </p:grpSpPr>
        <p:pic>
          <p:nvPicPr>
            <p:cNvPr id="52" name="Picture 32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7721600" y="1725613"/>
              <a:ext cx="800100" cy="8000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3" name="Picture 28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140700" y="2403782"/>
              <a:ext cx="850900" cy="7616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4" name="Picture 34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8061326" y="3171825"/>
              <a:ext cx="909638" cy="742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2228" name="Picture 42" descr="Off_Build_det">
              <a:hlinkClick r:id="rId11"/>
            </p:cNvPr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6661150" y="2857500"/>
              <a:ext cx="1025525" cy="771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2229" name="Picture 44" descr="cartoon-factory-clipart">
              <a:hlinkClick r:id="rId13"/>
            </p:cNvPr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6635750" y="1928813"/>
              <a:ext cx="1047750" cy="790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2240" name="TextBox 23"/>
            <p:cNvSpPr txBox="1">
              <a:spLocks noChangeArrowheads="1"/>
            </p:cNvSpPr>
            <p:nvPr/>
          </p:nvSpPr>
          <p:spPr bwMode="auto">
            <a:xfrm>
              <a:off x="6121400" y="1034092"/>
              <a:ext cx="2578801" cy="831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dirty="0" smtClean="0">
                  <a:solidFill>
                    <a:srgbClr val="990000"/>
                  </a:solidFill>
                </a:rPr>
                <a:t>Oblivious </a:t>
              </a:r>
              <a:r>
                <a:rPr lang="en-US" dirty="0">
                  <a:solidFill>
                    <a:srgbClr val="990000"/>
                  </a:solidFill>
                </a:rPr>
                <a:t>Loads</a:t>
              </a:r>
            </a:p>
          </p:txBody>
        </p:sp>
      </p:grpSp>
      <p:grpSp>
        <p:nvGrpSpPr>
          <p:cNvPr id="5" name="Group 61"/>
          <p:cNvGrpSpPr/>
          <p:nvPr/>
        </p:nvGrpSpPr>
        <p:grpSpPr>
          <a:xfrm>
            <a:off x="102969" y="3833042"/>
            <a:ext cx="2871622" cy="2602861"/>
            <a:chOff x="0" y="3721100"/>
            <a:chExt cx="2916680" cy="2760571"/>
          </a:xfrm>
        </p:grpSpPr>
        <p:pic>
          <p:nvPicPr>
            <p:cNvPr id="26" name="Picture 25" descr="4508WB1.jpg"/>
            <p:cNvPicPr>
              <a:picLocks noChangeAspect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198438" y="5524500"/>
              <a:ext cx="1652587" cy="946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548" name="TextBox 27"/>
            <p:cNvSpPr txBox="1">
              <a:spLocks noChangeArrowheads="1"/>
            </p:cNvSpPr>
            <p:nvPr/>
          </p:nvSpPr>
          <p:spPr bwMode="auto">
            <a:xfrm>
              <a:off x="0" y="3721100"/>
              <a:ext cx="2916680" cy="8813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solidFill>
                    <a:srgbClr val="00CC00"/>
                  </a:solidFill>
                </a:rPr>
                <a:t>Non-</a:t>
              </a:r>
              <a:r>
                <a:rPr lang="en-US" dirty="0" err="1">
                  <a:solidFill>
                    <a:srgbClr val="00CC00"/>
                  </a:solidFill>
                </a:rPr>
                <a:t>Dispatchable</a:t>
              </a:r>
              <a:r>
                <a:rPr lang="en-US" dirty="0">
                  <a:solidFill>
                    <a:srgbClr val="00CC00"/>
                  </a:solidFill>
                </a:rPr>
                <a:t> </a:t>
              </a:r>
            </a:p>
            <a:p>
              <a:r>
                <a:rPr lang="en-US" dirty="0">
                  <a:solidFill>
                    <a:srgbClr val="00CC00"/>
                  </a:solidFill>
                </a:rPr>
                <a:t>Sources</a:t>
              </a:r>
            </a:p>
          </p:txBody>
        </p:sp>
        <p:pic>
          <p:nvPicPr>
            <p:cNvPr id="47" name="Picture 12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249238" y="4497889"/>
              <a:ext cx="1386720" cy="1319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" name="Picture 16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1529103" y="5685651"/>
              <a:ext cx="1341096" cy="7960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9" name="Picture 19"/>
            <p:cNvPicPr>
              <a:picLocks noChangeAspect="1" noChangeArrowheads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1494285" y="4495800"/>
              <a:ext cx="1375914" cy="11898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Group 33"/>
          <p:cNvGrpSpPr>
            <a:grpSpLocks/>
          </p:cNvGrpSpPr>
          <p:nvPr/>
        </p:nvGrpSpPr>
        <p:grpSpPr bwMode="auto">
          <a:xfrm>
            <a:off x="2146082" y="3048269"/>
            <a:ext cx="5149850" cy="2024063"/>
            <a:chOff x="2176978" y="3796237"/>
            <a:chExt cx="5540125" cy="2121426"/>
          </a:xfrm>
          <a:solidFill>
            <a:srgbClr val="000090">
              <a:alpha val="17000"/>
            </a:srgbClr>
          </a:solidFill>
        </p:grpSpPr>
        <p:sp>
          <p:nvSpPr>
            <p:cNvPr id="52255" name="Oval 32"/>
            <p:cNvSpPr>
              <a:spLocks noChangeArrowheads="1"/>
            </p:cNvSpPr>
            <p:nvPr/>
          </p:nvSpPr>
          <p:spPr bwMode="auto">
            <a:xfrm>
              <a:off x="2176978" y="3796237"/>
              <a:ext cx="5540125" cy="2121426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52256" name="Picture 23"/>
            <p:cNvPicPr>
              <a:picLocks noChangeAspect="1" noChangeArrowheads="1"/>
            </p:cNvPicPr>
            <p:nvPr/>
          </p:nvPicPr>
          <p:blipFill>
            <a:blip r:embed="rId19"/>
            <a:srcRect/>
            <a:stretch>
              <a:fillRect/>
            </a:stretch>
          </p:blipFill>
          <p:spPr bwMode="auto">
            <a:xfrm>
              <a:off x="2971306" y="4069352"/>
              <a:ext cx="3496108" cy="155521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" name="Group 16"/>
          <p:cNvGrpSpPr>
            <a:grpSpLocks/>
          </p:cNvGrpSpPr>
          <p:nvPr/>
        </p:nvGrpSpPr>
        <p:grpSpPr bwMode="auto">
          <a:xfrm flipH="1">
            <a:off x="2896968" y="5012007"/>
            <a:ext cx="3182938" cy="814388"/>
            <a:chOff x="437905" y="1295657"/>
            <a:chExt cx="1817305" cy="864949"/>
          </a:xfrm>
        </p:grpSpPr>
        <p:sp>
          <p:nvSpPr>
            <p:cNvPr id="52253" name="Right Arrow 9"/>
            <p:cNvSpPr>
              <a:spLocks noChangeArrowheads="1"/>
            </p:cNvSpPr>
            <p:nvPr/>
          </p:nvSpPr>
          <p:spPr bwMode="auto">
            <a:xfrm>
              <a:off x="437905" y="1295657"/>
              <a:ext cx="1817305" cy="864949"/>
            </a:xfrm>
            <a:prstGeom prst="rightArrow">
              <a:avLst>
                <a:gd name="adj1" fmla="val 50000"/>
                <a:gd name="adj2" fmla="val 49997"/>
              </a:avLst>
            </a:prstGeom>
            <a:solidFill>
              <a:srgbClr val="008000">
                <a:alpha val="5294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  <p:sp>
          <p:nvSpPr>
            <p:cNvPr id="52254" name="Text Box 13"/>
            <p:cNvSpPr txBox="1">
              <a:spLocks noChangeArrowheads="1"/>
            </p:cNvSpPr>
            <p:nvPr/>
          </p:nvSpPr>
          <p:spPr bwMode="auto">
            <a:xfrm>
              <a:off x="670157" y="1487902"/>
              <a:ext cx="1160912" cy="490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0" dirty="0"/>
                <a:t>Communication</a:t>
              </a:r>
            </a:p>
          </p:txBody>
        </p:sp>
      </p:grpSp>
      <p:grpSp>
        <p:nvGrpSpPr>
          <p:cNvPr id="8" name="Group 62"/>
          <p:cNvGrpSpPr/>
          <p:nvPr/>
        </p:nvGrpSpPr>
        <p:grpSpPr>
          <a:xfrm>
            <a:off x="5800449" y="4016646"/>
            <a:ext cx="3492557" cy="2528132"/>
            <a:chOff x="5481638" y="4062413"/>
            <a:chExt cx="3708400" cy="2693987"/>
          </a:xfrm>
        </p:grpSpPr>
        <p:pic>
          <p:nvPicPr>
            <p:cNvPr id="50" name="Picture 20"/>
            <p:cNvPicPr>
              <a:picLocks noChangeAspect="1" noChangeArrowheads="1"/>
            </p:cNvPicPr>
            <p:nvPr/>
          </p:nvPicPr>
          <p:blipFill>
            <a:blip r:embed="rId20"/>
            <a:srcRect/>
            <a:stretch>
              <a:fillRect/>
            </a:stretch>
          </p:blipFill>
          <p:spPr bwMode="auto">
            <a:xfrm>
              <a:off x="5481638" y="5807862"/>
              <a:ext cx="1279865" cy="948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" name="Picture 28" descr="3608TQ13.jpg"/>
            <p:cNvPicPr>
              <a:picLocks noChangeAspect="1"/>
            </p:cNvPicPr>
            <p:nvPr/>
          </p:nvPicPr>
          <p:blipFill>
            <a:blip r:embed="rId21"/>
            <a:srcRect/>
            <a:stretch>
              <a:fillRect/>
            </a:stretch>
          </p:blipFill>
          <p:spPr bwMode="auto">
            <a:xfrm>
              <a:off x="6034088" y="4913313"/>
              <a:ext cx="1986334" cy="9794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550" name="TextBox 29"/>
            <p:cNvSpPr txBox="1">
              <a:spLocks noChangeArrowheads="1"/>
            </p:cNvSpPr>
            <p:nvPr/>
          </p:nvSpPr>
          <p:spPr bwMode="auto">
            <a:xfrm>
              <a:off x="5911850" y="4062413"/>
              <a:ext cx="3278188" cy="8855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0CC00"/>
                  </a:solidFill>
                </a:rPr>
                <a:t>Aware Interactive </a:t>
              </a:r>
              <a:r>
                <a:rPr lang="en-US" dirty="0">
                  <a:solidFill>
                    <a:srgbClr val="00CC00"/>
                  </a:solidFill>
                </a:rPr>
                <a:t>Loads</a:t>
              </a:r>
            </a:p>
          </p:txBody>
        </p:sp>
        <p:pic>
          <p:nvPicPr>
            <p:cNvPr id="56" name="Picture 37"/>
            <p:cNvPicPr>
              <a:picLocks noChangeAspect="1" noChangeArrowheads="1"/>
            </p:cNvPicPr>
            <p:nvPr/>
          </p:nvPicPr>
          <p:blipFill>
            <a:blip r:embed="rId22">
              <a:clrChange>
                <a:clrFrom>
                  <a:srgbClr val="FCFCFA"/>
                </a:clrFrom>
                <a:clrTo>
                  <a:srgbClr val="FCFCFA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051800" y="5345581"/>
              <a:ext cx="788988" cy="7631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8" name="Picture 23"/>
            <p:cNvPicPr>
              <a:picLocks noChangeAspect="1" noChangeArrowheads="1"/>
            </p:cNvPicPr>
            <p:nvPr/>
          </p:nvPicPr>
          <p:blipFill>
            <a:blip r:embed="rId23"/>
            <a:srcRect t="39282" b="25372"/>
            <a:stretch>
              <a:fillRect/>
            </a:stretch>
          </p:blipFill>
          <p:spPr bwMode="auto">
            <a:xfrm>
              <a:off x="6636935" y="5956300"/>
              <a:ext cx="2507065" cy="598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9" name="Picture 39"/>
            <p:cNvPicPr>
              <a:picLocks noChangeAspect="1" noChangeArrowheads="1"/>
            </p:cNvPicPr>
            <p:nvPr/>
          </p:nvPicPr>
          <p:blipFill>
            <a:blip r:embed="rId24"/>
            <a:srcRect/>
            <a:stretch>
              <a:fillRect/>
            </a:stretch>
          </p:blipFill>
          <p:spPr bwMode="auto">
            <a:xfrm>
              <a:off x="8051800" y="4659647"/>
              <a:ext cx="927100" cy="616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2530257" y="5831157"/>
            <a:ext cx="3636962" cy="814388"/>
            <a:chOff x="437905" y="1295657"/>
            <a:chExt cx="1817305" cy="864949"/>
          </a:xfrm>
        </p:grpSpPr>
        <p:sp>
          <p:nvSpPr>
            <p:cNvPr id="52251" name="Right Arrow 9"/>
            <p:cNvSpPr>
              <a:spLocks noChangeArrowheads="1"/>
            </p:cNvSpPr>
            <p:nvPr/>
          </p:nvSpPr>
          <p:spPr bwMode="auto">
            <a:xfrm>
              <a:off x="437905" y="1295657"/>
              <a:ext cx="1817305" cy="864949"/>
            </a:xfrm>
            <a:prstGeom prst="rightArrow">
              <a:avLst>
                <a:gd name="adj1" fmla="val 50000"/>
                <a:gd name="adj2" fmla="val 4999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  <p:sp>
          <p:nvSpPr>
            <p:cNvPr id="52252" name="Text Box 13"/>
            <p:cNvSpPr txBox="1">
              <a:spLocks noChangeArrowheads="1"/>
            </p:cNvSpPr>
            <p:nvPr/>
          </p:nvSpPr>
          <p:spPr bwMode="auto">
            <a:xfrm>
              <a:off x="670157" y="1487902"/>
              <a:ext cx="1160912" cy="490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0" dirty="0"/>
                <a:t>Communication</a:t>
              </a:r>
            </a:p>
          </p:txBody>
        </p:sp>
      </p:grpSp>
      <p:grpSp>
        <p:nvGrpSpPr>
          <p:cNvPr id="9" name="Group 60"/>
          <p:cNvGrpSpPr/>
          <p:nvPr/>
        </p:nvGrpSpPr>
        <p:grpSpPr>
          <a:xfrm>
            <a:off x="698282" y="1773507"/>
            <a:ext cx="7867650" cy="1535113"/>
            <a:chOff x="595313" y="1819275"/>
            <a:chExt cx="7867650" cy="1535113"/>
          </a:xfrm>
        </p:grpSpPr>
        <p:pic>
          <p:nvPicPr>
            <p:cNvPr id="52227" name="Picture 6"/>
            <p:cNvPicPr>
              <a:picLocks noChangeAspect="1" noChangeArrowheads="1"/>
            </p:cNvPicPr>
            <p:nvPr/>
          </p:nvPicPr>
          <p:blipFill>
            <a:blip r:embed="rId25"/>
            <a:srcRect/>
            <a:stretch>
              <a:fillRect/>
            </a:stretch>
          </p:blipFill>
          <p:spPr bwMode="auto">
            <a:xfrm>
              <a:off x="4208463" y="1819275"/>
              <a:ext cx="846137" cy="1162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0" name="Group 15"/>
            <p:cNvGrpSpPr>
              <a:grpSpLocks/>
            </p:cNvGrpSpPr>
            <p:nvPr/>
          </p:nvGrpSpPr>
          <p:grpSpPr bwMode="auto">
            <a:xfrm>
              <a:off x="2416175" y="2495550"/>
              <a:ext cx="2127250" cy="858838"/>
              <a:chOff x="2307001" y="1295657"/>
              <a:chExt cx="2214366" cy="864949"/>
            </a:xfrm>
          </p:grpSpPr>
          <p:sp>
            <p:nvSpPr>
              <p:cNvPr id="52261" name="Right Arrow 10"/>
              <p:cNvSpPr>
                <a:spLocks noChangeArrowheads="1"/>
              </p:cNvSpPr>
              <p:nvPr/>
            </p:nvSpPr>
            <p:spPr bwMode="auto">
              <a:xfrm>
                <a:off x="2363818" y="1295657"/>
                <a:ext cx="2157549" cy="864949"/>
              </a:xfrm>
              <a:prstGeom prst="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52262" name="Text Box 14"/>
              <p:cNvSpPr txBox="1">
                <a:spLocks noChangeArrowheads="1"/>
              </p:cNvSpPr>
              <p:nvPr/>
            </p:nvSpPr>
            <p:spPr bwMode="auto">
              <a:xfrm>
                <a:off x="2307001" y="1499531"/>
                <a:ext cx="2003223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b="0" dirty="0"/>
                  <a:t>Transmission</a:t>
                </a:r>
              </a:p>
            </p:txBody>
          </p:sp>
        </p:grpSp>
        <p:grpSp>
          <p:nvGrpSpPr>
            <p:cNvPr id="11" name="Group 16"/>
            <p:cNvGrpSpPr>
              <a:grpSpLocks/>
            </p:cNvGrpSpPr>
            <p:nvPr/>
          </p:nvGrpSpPr>
          <p:grpSpPr bwMode="auto">
            <a:xfrm>
              <a:off x="595313" y="2517775"/>
              <a:ext cx="1681163" cy="814388"/>
              <a:chOff x="385646" y="1295657"/>
              <a:chExt cx="1869564" cy="864949"/>
            </a:xfrm>
          </p:grpSpPr>
          <p:sp>
            <p:nvSpPr>
              <p:cNvPr id="52259" name="Right Arrow 9"/>
              <p:cNvSpPr>
                <a:spLocks noChangeArrowheads="1"/>
              </p:cNvSpPr>
              <p:nvPr/>
            </p:nvSpPr>
            <p:spPr bwMode="auto">
              <a:xfrm>
                <a:off x="437905" y="1295657"/>
                <a:ext cx="1817305" cy="864949"/>
              </a:xfrm>
              <a:prstGeom prst="rightArrow">
                <a:avLst>
                  <a:gd name="adj1" fmla="val 50000"/>
                  <a:gd name="adj2" fmla="val 49997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52260" name="Text Box 13"/>
              <p:cNvSpPr txBox="1">
                <a:spLocks noChangeArrowheads="1"/>
              </p:cNvSpPr>
              <p:nvPr/>
            </p:nvSpPr>
            <p:spPr bwMode="auto">
              <a:xfrm>
                <a:off x="385646" y="1499531"/>
                <a:ext cx="1707469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b="0" dirty="0"/>
                  <a:t>Generation</a:t>
                </a:r>
              </a:p>
            </p:txBody>
          </p:sp>
        </p:grpSp>
        <p:grpSp>
          <p:nvGrpSpPr>
            <p:cNvPr id="12" name="Group 13"/>
            <p:cNvGrpSpPr>
              <a:grpSpLocks/>
            </p:cNvGrpSpPr>
            <p:nvPr/>
          </p:nvGrpSpPr>
          <p:grpSpPr bwMode="auto">
            <a:xfrm>
              <a:off x="6989763" y="2528888"/>
              <a:ext cx="1473200" cy="792162"/>
              <a:chOff x="6686395" y="1295657"/>
              <a:chExt cx="1557163" cy="864949"/>
            </a:xfrm>
          </p:grpSpPr>
          <p:sp>
            <p:nvSpPr>
              <p:cNvPr id="52257" name="Right Arrow 12"/>
              <p:cNvSpPr>
                <a:spLocks noChangeArrowheads="1"/>
              </p:cNvSpPr>
              <p:nvPr/>
            </p:nvSpPr>
            <p:spPr bwMode="auto">
              <a:xfrm>
                <a:off x="6686395" y="1295657"/>
                <a:ext cx="1557163" cy="864949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52258" name="Text Box 15"/>
              <p:cNvSpPr txBox="1">
                <a:spLocks noChangeArrowheads="1"/>
              </p:cNvSpPr>
              <p:nvPr/>
            </p:nvSpPr>
            <p:spPr bwMode="auto">
              <a:xfrm>
                <a:off x="6701650" y="1497299"/>
                <a:ext cx="1398941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b="0"/>
                  <a:t>Demand</a:t>
                </a:r>
              </a:p>
            </p:txBody>
          </p:sp>
        </p:grpSp>
        <p:pic>
          <p:nvPicPr>
            <p:cNvPr id="52230" name="Picture 9"/>
            <p:cNvPicPr>
              <a:picLocks noChangeAspect="1" noChangeArrowheads="1"/>
            </p:cNvPicPr>
            <p:nvPr/>
          </p:nvPicPr>
          <p:blipFill>
            <a:blip r:embed="rId26"/>
            <a:srcRect/>
            <a:stretch>
              <a:fillRect/>
            </a:stretch>
          </p:blipFill>
          <p:spPr bwMode="auto">
            <a:xfrm flipH="1">
              <a:off x="5341938" y="2039938"/>
              <a:ext cx="865187" cy="1081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3" name="Group 14"/>
            <p:cNvGrpSpPr>
              <a:grpSpLocks/>
            </p:cNvGrpSpPr>
            <p:nvPr/>
          </p:nvGrpSpPr>
          <p:grpSpPr bwMode="auto">
            <a:xfrm>
              <a:off x="4595813" y="2506663"/>
              <a:ext cx="2201862" cy="836612"/>
              <a:chOff x="4523939" y="1295657"/>
              <a:chExt cx="2175138" cy="864949"/>
            </a:xfrm>
          </p:grpSpPr>
          <p:sp>
            <p:nvSpPr>
              <p:cNvPr id="52263" name="Right Arrow 11"/>
              <p:cNvSpPr>
                <a:spLocks noChangeArrowheads="1"/>
              </p:cNvSpPr>
              <p:nvPr/>
            </p:nvSpPr>
            <p:spPr bwMode="auto">
              <a:xfrm>
                <a:off x="4541528" y="1295657"/>
                <a:ext cx="2157549" cy="864949"/>
              </a:xfrm>
              <a:prstGeom prst="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52264" name="Text Box 15"/>
              <p:cNvSpPr txBox="1">
                <a:spLocks noChangeArrowheads="1"/>
              </p:cNvSpPr>
              <p:nvPr/>
            </p:nvSpPr>
            <p:spPr bwMode="auto">
              <a:xfrm>
                <a:off x="4523939" y="1499531"/>
                <a:ext cx="1724150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b="0"/>
                  <a:t>Distribution</a:t>
                </a: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Start from Scratch?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rgbClr val="FF0000"/>
                </a:solidFill>
              </a:rPr>
              <a:t>No!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3749EA-B942-5E47-9A71-08380CDA35E8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>
                <a:ea typeface="ＭＳ Ｐゴシック" charset="-128"/>
                <a:cs typeface="ＭＳ Ｐゴシック" charset="-128"/>
              </a:rPr>
              <a:t>Grid Exists</a:t>
            </a:r>
          </a:p>
        </p:txBody>
      </p:sp>
      <p:sp>
        <p:nvSpPr>
          <p:cNvPr id="64515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D160CCF-9AD0-104D-96D7-B1195189B4B4}" type="slidenum">
              <a:rPr lang="en-US"/>
              <a:pPr/>
              <a:t>36</a:t>
            </a:fld>
            <a:endParaRPr lang="en-US"/>
          </a:p>
        </p:txBody>
      </p:sp>
      <p:pic>
        <p:nvPicPr>
          <p:cNvPr id="6451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14900" y="2549525"/>
            <a:ext cx="97155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10300" y="2549525"/>
            <a:ext cx="676275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8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71900" y="2625725"/>
            <a:ext cx="876300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9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43100" y="3921125"/>
            <a:ext cx="7334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20" name="Line 10"/>
          <p:cNvSpPr>
            <a:spLocks noChangeShapeType="1"/>
          </p:cNvSpPr>
          <p:nvPr/>
        </p:nvSpPr>
        <p:spPr bwMode="auto">
          <a:xfrm>
            <a:off x="723900" y="4835525"/>
            <a:ext cx="5715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21" name="Line 11"/>
          <p:cNvSpPr>
            <a:spLocks noChangeShapeType="1"/>
          </p:cNvSpPr>
          <p:nvPr/>
        </p:nvSpPr>
        <p:spPr bwMode="auto">
          <a:xfrm flipV="1">
            <a:off x="723900" y="2854325"/>
            <a:ext cx="2895600" cy="1981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22" name="Line 12"/>
          <p:cNvSpPr>
            <a:spLocks noChangeShapeType="1"/>
          </p:cNvSpPr>
          <p:nvPr/>
        </p:nvSpPr>
        <p:spPr bwMode="auto">
          <a:xfrm>
            <a:off x="3619500" y="2854325"/>
            <a:ext cx="3352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23" name="Line 13"/>
          <p:cNvSpPr>
            <a:spLocks noChangeShapeType="1"/>
          </p:cNvSpPr>
          <p:nvPr/>
        </p:nvSpPr>
        <p:spPr bwMode="auto">
          <a:xfrm flipV="1">
            <a:off x="6438900" y="2854325"/>
            <a:ext cx="533400" cy="1981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24" name="Text Box 14"/>
          <p:cNvSpPr txBox="1">
            <a:spLocks noChangeArrowheads="1"/>
          </p:cNvSpPr>
          <p:nvPr/>
        </p:nvSpPr>
        <p:spPr bwMode="auto">
          <a:xfrm>
            <a:off x="1714500" y="4518025"/>
            <a:ext cx="34051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/>
              <a:t>Conventional Electric Grid</a:t>
            </a:r>
          </a:p>
        </p:txBody>
      </p:sp>
      <p:sp>
        <p:nvSpPr>
          <p:cNvPr id="64525" name="Text Box 15"/>
          <p:cNvSpPr txBox="1">
            <a:spLocks noChangeArrowheads="1"/>
          </p:cNvSpPr>
          <p:nvPr/>
        </p:nvSpPr>
        <p:spPr bwMode="auto">
          <a:xfrm>
            <a:off x="7112000" y="2930525"/>
            <a:ext cx="15382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/>
              <a:t>Generation</a:t>
            </a:r>
          </a:p>
        </p:txBody>
      </p:sp>
      <p:sp>
        <p:nvSpPr>
          <p:cNvPr id="64526" name="Text Box 16"/>
          <p:cNvSpPr txBox="1">
            <a:spLocks noChangeArrowheads="1"/>
          </p:cNvSpPr>
          <p:nvPr/>
        </p:nvSpPr>
        <p:spPr bwMode="auto">
          <a:xfrm>
            <a:off x="6940550" y="3311525"/>
            <a:ext cx="18383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/>
              <a:t>Transmission</a:t>
            </a:r>
          </a:p>
        </p:txBody>
      </p:sp>
      <p:sp>
        <p:nvSpPr>
          <p:cNvPr id="64527" name="Text Box 17"/>
          <p:cNvSpPr txBox="1">
            <a:spLocks noChangeArrowheads="1"/>
          </p:cNvSpPr>
          <p:nvPr/>
        </p:nvSpPr>
        <p:spPr bwMode="auto">
          <a:xfrm>
            <a:off x="6883400" y="3768725"/>
            <a:ext cx="16240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/>
              <a:t>Distribution</a:t>
            </a:r>
          </a:p>
        </p:txBody>
      </p:sp>
      <p:sp>
        <p:nvSpPr>
          <p:cNvPr id="64528" name="Text Box 18"/>
          <p:cNvSpPr txBox="1">
            <a:spLocks noChangeArrowheads="1"/>
          </p:cNvSpPr>
          <p:nvPr/>
        </p:nvSpPr>
        <p:spPr bwMode="auto">
          <a:xfrm>
            <a:off x="6807200" y="4149725"/>
            <a:ext cx="7969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/>
              <a:t>Load</a:t>
            </a:r>
          </a:p>
        </p:txBody>
      </p:sp>
      <p:sp>
        <p:nvSpPr>
          <p:cNvPr id="64529" name="Line 19"/>
          <p:cNvSpPr>
            <a:spLocks noChangeShapeType="1"/>
          </p:cNvSpPr>
          <p:nvPr/>
        </p:nvSpPr>
        <p:spPr bwMode="auto">
          <a:xfrm>
            <a:off x="3390900" y="3387725"/>
            <a:ext cx="3048000" cy="0"/>
          </a:xfrm>
          <a:prstGeom prst="line">
            <a:avLst/>
          </a:prstGeom>
          <a:noFill/>
          <a:ln w="38100">
            <a:solidFill>
              <a:srgbClr val="0099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30" name="Line 25"/>
          <p:cNvSpPr>
            <a:spLocks noChangeShapeType="1"/>
          </p:cNvSpPr>
          <p:nvPr/>
        </p:nvSpPr>
        <p:spPr bwMode="auto">
          <a:xfrm flipV="1">
            <a:off x="5067300" y="3235325"/>
            <a:ext cx="76200" cy="152400"/>
          </a:xfrm>
          <a:prstGeom prst="line">
            <a:avLst/>
          </a:prstGeom>
          <a:noFill/>
          <a:ln w="38100">
            <a:solidFill>
              <a:srgbClr val="0099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31" name="Line 26"/>
          <p:cNvSpPr>
            <a:spLocks noChangeShapeType="1"/>
          </p:cNvSpPr>
          <p:nvPr/>
        </p:nvSpPr>
        <p:spPr bwMode="auto">
          <a:xfrm flipV="1">
            <a:off x="6286500" y="3235325"/>
            <a:ext cx="76200" cy="152400"/>
          </a:xfrm>
          <a:prstGeom prst="line">
            <a:avLst/>
          </a:prstGeom>
          <a:noFill/>
          <a:ln w="38100">
            <a:solidFill>
              <a:srgbClr val="0099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32" name="Line 27"/>
          <p:cNvSpPr>
            <a:spLocks noChangeShapeType="1"/>
          </p:cNvSpPr>
          <p:nvPr/>
        </p:nvSpPr>
        <p:spPr bwMode="auto">
          <a:xfrm>
            <a:off x="2857500" y="3768725"/>
            <a:ext cx="1447800" cy="0"/>
          </a:xfrm>
          <a:prstGeom prst="line">
            <a:avLst/>
          </a:prstGeom>
          <a:noFill/>
          <a:ln w="28575">
            <a:solidFill>
              <a:srgbClr val="0099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33" name="Line 28"/>
          <p:cNvSpPr>
            <a:spLocks noChangeShapeType="1"/>
          </p:cNvSpPr>
          <p:nvPr/>
        </p:nvSpPr>
        <p:spPr bwMode="auto">
          <a:xfrm flipV="1">
            <a:off x="3848100" y="3387725"/>
            <a:ext cx="228600" cy="381000"/>
          </a:xfrm>
          <a:prstGeom prst="line">
            <a:avLst/>
          </a:prstGeom>
          <a:noFill/>
          <a:ln w="38100">
            <a:solidFill>
              <a:srgbClr val="0099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34" name="Line 29"/>
          <p:cNvSpPr>
            <a:spLocks noChangeShapeType="1"/>
          </p:cNvSpPr>
          <p:nvPr/>
        </p:nvSpPr>
        <p:spPr bwMode="auto">
          <a:xfrm>
            <a:off x="4991100" y="3921125"/>
            <a:ext cx="1447800" cy="0"/>
          </a:xfrm>
          <a:prstGeom prst="line">
            <a:avLst/>
          </a:prstGeom>
          <a:noFill/>
          <a:ln w="28575">
            <a:solidFill>
              <a:srgbClr val="0099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35" name="Line 30"/>
          <p:cNvSpPr>
            <a:spLocks noChangeShapeType="1"/>
          </p:cNvSpPr>
          <p:nvPr/>
        </p:nvSpPr>
        <p:spPr bwMode="auto">
          <a:xfrm>
            <a:off x="4305300" y="3616325"/>
            <a:ext cx="1600200" cy="0"/>
          </a:xfrm>
          <a:prstGeom prst="line">
            <a:avLst/>
          </a:prstGeom>
          <a:noFill/>
          <a:ln w="28575">
            <a:solidFill>
              <a:srgbClr val="0099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36" name="Line 31"/>
          <p:cNvSpPr>
            <a:spLocks noChangeShapeType="1"/>
          </p:cNvSpPr>
          <p:nvPr/>
        </p:nvSpPr>
        <p:spPr bwMode="auto">
          <a:xfrm flipV="1">
            <a:off x="5143500" y="3387725"/>
            <a:ext cx="152400" cy="228600"/>
          </a:xfrm>
          <a:prstGeom prst="line">
            <a:avLst/>
          </a:prstGeom>
          <a:noFill/>
          <a:ln w="38100">
            <a:solidFill>
              <a:srgbClr val="0099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37" name="Line 32"/>
          <p:cNvSpPr>
            <a:spLocks noChangeShapeType="1"/>
          </p:cNvSpPr>
          <p:nvPr/>
        </p:nvSpPr>
        <p:spPr bwMode="auto">
          <a:xfrm flipV="1">
            <a:off x="5448300" y="3616325"/>
            <a:ext cx="228600" cy="304800"/>
          </a:xfrm>
          <a:prstGeom prst="line">
            <a:avLst/>
          </a:prstGeom>
          <a:noFill/>
          <a:ln w="28575">
            <a:solidFill>
              <a:srgbClr val="0099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38" name="Line 34"/>
          <p:cNvSpPr>
            <a:spLocks noChangeShapeType="1"/>
          </p:cNvSpPr>
          <p:nvPr/>
        </p:nvSpPr>
        <p:spPr bwMode="auto">
          <a:xfrm flipV="1">
            <a:off x="3009900" y="3768725"/>
            <a:ext cx="228600" cy="381000"/>
          </a:xfrm>
          <a:prstGeom prst="line">
            <a:avLst/>
          </a:prstGeom>
          <a:noFill/>
          <a:ln w="19050">
            <a:solidFill>
              <a:srgbClr val="0099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39" name="Line 35"/>
          <p:cNvSpPr>
            <a:spLocks noChangeShapeType="1"/>
          </p:cNvSpPr>
          <p:nvPr/>
        </p:nvSpPr>
        <p:spPr bwMode="auto">
          <a:xfrm flipV="1">
            <a:off x="3360738" y="3768725"/>
            <a:ext cx="182562" cy="304800"/>
          </a:xfrm>
          <a:prstGeom prst="line">
            <a:avLst/>
          </a:prstGeom>
          <a:noFill/>
          <a:ln w="19050">
            <a:solidFill>
              <a:srgbClr val="0099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40" name="Line 36"/>
          <p:cNvSpPr>
            <a:spLocks noChangeShapeType="1"/>
          </p:cNvSpPr>
          <p:nvPr/>
        </p:nvSpPr>
        <p:spPr bwMode="auto">
          <a:xfrm flipV="1">
            <a:off x="3848100" y="3768725"/>
            <a:ext cx="182563" cy="304800"/>
          </a:xfrm>
          <a:prstGeom prst="line">
            <a:avLst/>
          </a:prstGeom>
          <a:noFill/>
          <a:ln w="19050">
            <a:solidFill>
              <a:srgbClr val="0099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41" name="Line 37"/>
          <p:cNvSpPr>
            <a:spLocks noChangeShapeType="1"/>
          </p:cNvSpPr>
          <p:nvPr/>
        </p:nvSpPr>
        <p:spPr bwMode="auto">
          <a:xfrm flipV="1">
            <a:off x="5067300" y="3921125"/>
            <a:ext cx="182563" cy="304800"/>
          </a:xfrm>
          <a:prstGeom prst="line">
            <a:avLst/>
          </a:prstGeom>
          <a:noFill/>
          <a:ln w="19050">
            <a:solidFill>
              <a:srgbClr val="0099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42" name="Line 38"/>
          <p:cNvSpPr>
            <a:spLocks noChangeShapeType="1"/>
          </p:cNvSpPr>
          <p:nvPr/>
        </p:nvSpPr>
        <p:spPr bwMode="auto">
          <a:xfrm flipV="1">
            <a:off x="5600700" y="3921125"/>
            <a:ext cx="182563" cy="304800"/>
          </a:xfrm>
          <a:prstGeom prst="line">
            <a:avLst/>
          </a:prstGeom>
          <a:noFill/>
          <a:ln w="19050">
            <a:solidFill>
              <a:srgbClr val="0099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4543" name="Picture 4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705100" y="4073525"/>
            <a:ext cx="571500" cy="52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44" name="Picture 42" descr="Off_Build_det">
            <a:hlinkClick r:id="rId8"/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457700" y="4073525"/>
            <a:ext cx="733425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45" name="Picture 44" descr="cartoon-factory-clipart">
            <a:hlinkClick r:id="rId10"/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448300" y="3921125"/>
            <a:ext cx="104775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46" name="Line 39"/>
          <p:cNvSpPr>
            <a:spLocks noChangeShapeType="1"/>
          </p:cNvSpPr>
          <p:nvPr/>
        </p:nvSpPr>
        <p:spPr bwMode="auto">
          <a:xfrm flipV="1">
            <a:off x="5829300" y="3921125"/>
            <a:ext cx="182563" cy="304800"/>
          </a:xfrm>
          <a:prstGeom prst="line">
            <a:avLst/>
          </a:prstGeom>
          <a:noFill/>
          <a:ln w="19050">
            <a:solidFill>
              <a:srgbClr val="0099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>
                <a:ea typeface="ＭＳ Ｐゴシック" charset="-128"/>
                <a:cs typeface="ＭＳ Ｐゴシック" charset="-128"/>
              </a:rPr>
              <a:t>Internet Exists</a:t>
            </a:r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17B855F-CBF7-0F41-B066-9EA55DEE94B9}" type="slidenum">
              <a:rPr lang="en-US"/>
              <a:pPr/>
              <a:t>37</a:t>
            </a:fld>
            <a:endParaRPr lang="en-US"/>
          </a:p>
        </p:txBody>
      </p:sp>
      <p:pic>
        <p:nvPicPr>
          <p:cNvPr id="6656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14900" y="1914525"/>
            <a:ext cx="97155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10300" y="1914525"/>
            <a:ext cx="676275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6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71900" y="1990725"/>
            <a:ext cx="876300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7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43100" y="3286125"/>
            <a:ext cx="7334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8" name="Line 10"/>
          <p:cNvSpPr>
            <a:spLocks noChangeShapeType="1"/>
          </p:cNvSpPr>
          <p:nvPr/>
        </p:nvSpPr>
        <p:spPr bwMode="auto">
          <a:xfrm>
            <a:off x="723900" y="4200525"/>
            <a:ext cx="5715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569" name="Line 11"/>
          <p:cNvSpPr>
            <a:spLocks noChangeShapeType="1"/>
          </p:cNvSpPr>
          <p:nvPr/>
        </p:nvSpPr>
        <p:spPr bwMode="auto">
          <a:xfrm flipV="1">
            <a:off x="723900" y="2219325"/>
            <a:ext cx="2895600" cy="1981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570" name="Line 13"/>
          <p:cNvSpPr>
            <a:spLocks noChangeShapeType="1"/>
          </p:cNvSpPr>
          <p:nvPr/>
        </p:nvSpPr>
        <p:spPr bwMode="auto">
          <a:xfrm flipV="1">
            <a:off x="6438900" y="2219325"/>
            <a:ext cx="533400" cy="1981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571" name="Text Box 14"/>
          <p:cNvSpPr txBox="1">
            <a:spLocks noChangeArrowheads="1"/>
          </p:cNvSpPr>
          <p:nvPr/>
        </p:nvSpPr>
        <p:spPr bwMode="auto">
          <a:xfrm>
            <a:off x="1714500" y="3883025"/>
            <a:ext cx="34051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/>
              <a:t>Conventional Electric Grid</a:t>
            </a:r>
          </a:p>
        </p:txBody>
      </p:sp>
      <p:sp>
        <p:nvSpPr>
          <p:cNvPr id="66572" name="Text Box 15"/>
          <p:cNvSpPr txBox="1">
            <a:spLocks noChangeArrowheads="1"/>
          </p:cNvSpPr>
          <p:nvPr/>
        </p:nvSpPr>
        <p:spPr bwMode="auto">
          <a:xfrm>
            <a:off x="7112000" y="2295525"/>
            <a:ext cx="15382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/>
              <a:t>Generation</a:t>
            </a:r>
          </a:p>
        </p:txBody>
      </p:sp>
      <p:sp>
        <p:nvSpPr>
          <p:cNvPr id="66573" name="Text Box 16"/>
          <p:cNvSpPr txBox="1">
            <a:spLocks noChangeArrowheads="1"/>
          </p:cNvSpPr>
          <p:nvPr/>
        </p:nvSpPr>
        <p:spPr bwMode="auto">
          <a:xfrm>
            <a:off x="6940550" y="2676525"/>
            <a:ext cx="18383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/>
              <a:t>Transmission</a:t>
            </a:r>
          </a:p>
        </p:txBody>
      </p:sp>
      <p:sp>
        <p:nvSpPr>
          <p:cNvPr id="66574" name="Text Box 17"/>
          <p:cNvSpPr txBox="1">
            <a:spLocks noChangeArrowheads="1"/>
          </p:cNvSpPr>
          <p:nvPr/>
        </p:nvSpPr>
        <p:spPr bwMode="auto">
          <a:xfrm>
            <a:off x="6883400" y="3133725"/>
            <a:ext cx="16240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/>
              <a:t>Distribution</a:t>
            </a:r>
          </a:p>
        </p:txBody>
      </p:sp>
      <p:sp>
        <p:nvSpPr>
          <p:cNvPr id="66575" name="Text Box 18"/>
          <p:cNvSpPr txBox="1">
            <a:spLocks noChangeArrowheads="1"/>
          </p:cNvSpPr>
          <p:nvPr/>
        </p:nvSpPr>
        <p:spPr bwMode="auto">
          <a:xfrm>
            <a:off x="6807200" y="3514725"/>
            <a:ext cx="7969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/>
              <a:t>Load</a:t>
            </a:r>
          </a:p>
        </p:txBody>
      </p:sp>
      <p:sp>
        <p:nvSpPr>
          <p:cNvPr id="66576" name="Line 19"/>
          <p:cNvSpPr>
            <a:spLocks noChangeShapeType="1"/>
          </p:cNvSpPr>
          <p:nvPr/>
        </p:nvSpPr>
        <p:spPr bwMode="auto">
          <a:xfrm>
            <a:off x="3390900" y="2752725"/>
            <a:ext cx="3048000" cy="0"/>
          </a:xfrm>
          <a:prstGeom prst="line">
            <a:avLst/>
          </a:prstGeom>
          <a:noFill/>
          <a:ln w="38100">
            <a:solidFill>
              <a:srgbClr val="0099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577" name="Line 25"/>
          <p:cNvSpPr>
            <a:spLocks noChangeShapeType="1"/>
          </p:cNvSpPr>
          <p:nvPr/>
        </p:nvSpPr>
        <p:spPr bwMode="auto">
          <a:xfrm flipV="1">
            <a:off x="5067300" y="2600325"/>
            <a:ext cx="76200" cy="152400"/>
          </a:xfrm>
          <a:prstGeom prst="line">
            <a:avLst/>
          </a:prstGeom>
          <a:noFill/>
          <a:ln w="38100">
            <a:solidFill>
              <a:srgbClr val="0099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578" name="Line 26"/>
          <p:cNvSpPr>
            <a:spLocks noChangeShapeType="1"/>
          </p:cNvSpPr>
          <p:nvPr/>
        </p:nvSpPr>
        <p:spPr bwMode="auto">
          <a:xfrm flipV="1">
            <a:off x="6286500" y="2600325"/>
            <a:ext cx="76200" cy="152400"/>
          </a:xfrm>
          <a:prstGeom prst="line">
            <a:avLst/>
          </a:prstGeom>
          <a:noFill/>
          <a:ln w="38100">
            <a:solidFill>
              <a:srgbClr val="0099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579" name="Line 27"/>
          <p:cNvSpPr>
            <a:spLocks noChangeShapeType="1"/>
          </p:cNvSpPr>
          <p:nvPr/>
        </p:nvSpPr>
        <p:spPr bwMode="auto">
          <a:xfrm>
            <a:off x="2857500" y="3133725"/>
            <a:ext cx="1447800" cy="0"/>
          </a:xfrm>
          <a:prstGeom prst="line">
            <a:avLst/>
          </a:prstGeom>
          <a:noFill/>
          <a:ln w="28575">
            <a:solidFill>
              <a:srgbClr val="0099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580" name="Line 28"/>
          <p:cNvSpPr>
            <a:spLocks noChangeShapeType="1"/>
          </p:cNvSpPr>
          <p:nvPr/>
        </p:nvSpPr>
        <p:spPr bwMode="auto">
          <a:xfrm flipV="1">
            <a:off x="3848100" y="2752725"/>
            <a:ext cx="228600" cy="381000"/>
          </a:xfrm>
          <a:prstGeom prst="line">
            <a:avLst/>
          </a:prstGeom>
          <a:noFill/>
          <a:ln w="38100">
            <a:solidFill>
              <a:srgbClr val="0099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581" name="Line 29"/>
          <p:cNvSpPr>
            <a:spLocks noChangeShapeType="1"/>
          </p:cNvSpPr>
          <p:nvPr/>
        </p:nvSpPr>
        <p:spPr bwMode="auto">
          <a:xfrm>
            <a:off x="4991100" y="3286125"/>
            <a:ext cx="1447800" cy="0"/>
          </a:xfrm>
          <a:prstGeom prst="line">
            <a:avLst/>
          </a:prstGeom>
          <a:noFill/>
          <a:ln w="28575">
            <a:solidFill>
              <a:srgbClr val="0099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582" name="Line 30"/>
          <p:cNvSpPr>
            <a:spLocks noChangeShapeType="1"/>
          </p:cNvSpPr>
          <p:nvPr/>
        </p:nvSpPr>
        <p:spPr bwMode="auto">
          <a:xfrm>
            <a:off x="4305300" y="2981325"/>
            <a:ext cx="1600200" cy="0"/>
          </a:xfrm>
          <a:prstGeom prst="line">
            <a:avLst/>
          </a:prstGeom>
          <a:noFill/>
          <a:ln w="28575">
            <a:solidFill>
              <a:srgbClr val="0099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583" name="Line 31"/>
          <p:cNvSpPr>
            <a:spLocks noChangeShapeType="1"/>
          </p:cNvSpPr>
          <p:nvPr/>
        </p:nvSpPr>
        <p:spPr bwMode="auto">
          <a:xfrm flipV="1">
            <a:off x="5143500" y="2752725"/>
            <a:ext cx="152400" cy="228600"/>
          </a:xfrm>
          <a:prstGeom prst="line">
            <a:avLst/>
          </a:prstGeom>
          <a:noFill/>
          <a:ln w="38100">
            <a:solidFill>
              <a:srgbClr val="0099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584" name="Line 32"/>
          <p:cNvSpPr>
            <a:spLocks noChangeShapeType="1"/>
          </p:cNvSpPr>
          <p:nvPr/>
        </p:nvSpPr>
        <p:spPr bwMode="auto">
          <a:xfrm flipV="1">
            <a:off x="5448300" y="2981325"/>
            <a:ext cx="228600" cy="304800"/>
          </a:xfrm>
          <a:prstGeom prst="line">
            <a:avLst/>
          </a:prstGeom>
          <a:noFill/>
          <a:ln w="28575">
            <a:solidFill>
              <a:srgbClr val="0099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585" name="Line 34"/>
          <p:cNvSpPr>
            <a:spLocks noChangeShapeType="1"/>
          </p:cNvSpPr>
          <p:nvPr/>
        </p:nvSpPr>
        <p:spPr bwMode="auto">
          <a:xfrm flipV="1">
            <a:off x="3009900" y="3133725"/>
            <a:ext cx="228600" cy="381000"/>
          </a:xfrm>
          <a:prstGeom prst="line">
            <a:avLst/>
          </a:prstGeom>
          <a:noFill/>
          <a:ln w="19050">
            <a:solidFill>
              <a:srgbClr val="0099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586" name="Line 35"/>
          <p:cNvSpPr>
            <a:spLocks noChangeShapeType="1"/>
          </p:cNvSpPr>
          <p:nvPr/>
        </p:nvSpPr>
        <p:spPr bwMode="auto">
          <a:xfrm flipV="1">
            <a:off x="3360738" y="3133725"/>
            <a:ext cx="182562" cy="304800"/>
          </a:xfrm>
          <a:prstGeom prst="line">
            <a:avLst/>
          </a:prstGeom>
          <a:noFill/>
          <a:ln w="19050">
            <a:solidFill>
              <a:srgbClr val="0099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587" name="Line 36"/>
          <p:cNvSpPr>
            <a:spLocks noChangeShapeType="1"/>
          </p:cNvSpPr>
          <p:nvPr/>
        </p:nvSpPr>
        <p:spPr bwMode="auto">
          <a:xfrm flipV="1">
            <a:off x="3848100" y="3133725"/>
            <a:ext cx="182563" cy="304800"/>
          </a:xfrm>
          <a:prstGeom prst="line">
            <a:avLst/>
          </a:prstGeom>
          <a:noFill/>
          <a:ln w="19050">
            <a:solidFill>
              <a:srgbClr val="0099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588" name="Line 37"/>
          <p:cNvSpPr>
            <a:spLocks noChangeShapeType="1"/>
          </p:cNvSpPr>
          <p:nvPr/>
        </p:nvSpPr>
        <p:spPr bwMode="auto">
          <a:xfrm flipV="1">
            <a:off x="5067300" y="3286125"/>
            <a:ext cx="182563" cy="304800"/>
          </a:xfrm>
          <a:prstGeom prst="line">
            <a:avLst/>
          </a:prstGeom>
          <a:noFill/>
          <a:ln w="19050">
            <a:solidFill>
              <a:srgbClr val="0099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589" name="Line 38"/>
          <p:cNvSpPr>
            <a:spLocks noChangeShapeType="1"/>
          </p:cNvSpPr>
          <p:nvPr/>
        </p:nvSpPr>
        <p:spPr bwMode="auto">
          <a:xfrm flipV="1">
            <a:off x="5600700" y="3286125"/>
            <a:ext cx="182563" cy="304800"/>
          </a:xfrm>
          <a:prstGeom prst="line">
            <a:avLst/>
          </a:prstGeom>
          <a:noFill/>
          <a:ln w="19050">
            <a:solidFill>
              <a:srgbClr val="0099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6590" name="Picture 4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705100" y="3438525"/>
            <a:ext cx="571500" cy="52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91" name="Picture 42" descr="Off_Build_det">
            <a:hlinkClick r:id="rId8"/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457700" y="3438525"/>
            <a:ext cx="733425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92" name="Picture 44" descr="cartoon-factory-clipart">
            <a:hlinkClick r:id="rId10"/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448300" y="3286125"/>
            <a:ext cx="104775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93" name="Line 39"/>
          <p:cNvSpPr>
            <a:spLocks noChangeShapeType="1"/>
          </p:cNvSpPr>
          <p:nvPr/>
        </p:nvSpPr>
        <p:spPr bwMode="auto">
          <a:xfrm flipV="1">
            <a:off x="5829300" y="3286125"/>
            <a:ext cx="182563" cy="304800"/>
          </a:xfrm>
          <a:prstGeom prst="line">
            <a:avLst/>
          </a:prstGeom>
          <a:noFill/>
          <a:ln w="19050">
            <a:solidFill>
              <a:srgbClr val="0099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193"/>
          <p:cNvGrpSpPr>
            <a:grpSpLocks/>
          </p:cNvGrpSpPr>
          <p:nvPr/>
        </p:nvGrpSpPr>
        <p:grpSpPr bwMode="auto">
          <a:xfrm>
            <a:off x="736600" y="4216400"/>
            <a:ext cx="6324600" cy="2051050"/>
            <a:chOff x="736600" y="4216400"/>
            <a:chExt cx="6324600" cy="2051110"/>
          </a:xfrm>
        </p:grpSpPr>
        <p:sp>
          <p:nvSpPr>
            <p:cNvPr id="66609" name="Line 10"/>
            <p:cNvSpPr>
              <a:spLocks noChangeShapeType="1"/>
            </p:cNvSpPr>
            <p:nvPr/>
          </p:nvSpPr>
          <p:spPr bwMode="auto">
            <a:xfrm>
              <a:off x="736600" y="6210300"/>
              <a:ext cx="58039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610" name="Text Box 14"/>
            <p:cNvSpPr txBox="1">
              <a:spLocks noChangeArrowheads="1"/>
            </p:cNvSpPr>
            <p:nvPr/>
          </p:nvSpPr>
          <p:spPr bwMode="auto">
            <a:xfrm>
              <a:off x="1714500" y="5867400"/>
              <a:ext cx="2820854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/>
                <a:t>Conventional Internet</a:t>
              </a:r>
            </a:p>
          </p:txBody>
        </p:sp>
        <p:sp>
          <p:nvSpPr>
            <p:cNvPr id="66611" name="Line 11"/>
            <p:cNvSpPr>
              <a:spLocks noChangeShapeType="1"/>
            </p:cNvSpPr>
            <p:nvPr/>
          </p:nvSpPr>
          <p:spPr bwMode="auto">
            <a:xfrm flipV="1">
              <a:off x="761999" y="4664165"/>
              <a:ext cx="2544181" cy="153343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612" name="Line 13"/>
            <p:cNvSpPr>
              <a:spLocks noChangeShapeType="1"/>
            </p:cNvSpPr>
            <p:nvPr/>
          </p:nvSpPr>
          <p:spPr bwMode="auto">
            <a:xfrm flipV="1">
              <a:off x="6527800" y="4229100"/>
              <a:ext cx="533400" cy="1981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613" name="Line 12"/>
            <p:cNvSpPr>
              <a:spLocks noChangeShapeType="1"/>
            </p:cNvSpPr>
            <p:nvPr/>
          </p:nvSpPr>
          <p:spPr bwMode="auto">
            <a:xfrm>
              <a:off x="6896100" y="4216400"/>
              <a:ext cx="1524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1" name="Cloud 90"/>
          <p:cNvSpPr/>
          <p:nvPr/>
        </p:nvSpPr>
        <p:spPr bwMode="auto">
          <a:xfrm>
            <a:off x="3546475" y="4740275"/>
            <a:ext cx="2092325" cy="581025"/>
          </a:xfrm>
          <a:prstGeom prst="cloud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92" name="Cloud 91"/>
          <p:cNvSpPr/>
          <p:nvPr/>
        </p:nvSpPr>
        <p:spPr bwMode="auto">
          <a:xfrm>
            <a:off x="4586288" y="5332413"/>
            <a:ext cx="1258887" cy="371475"/>
          </a:xfrm>
          <a:prstGeom prst="cloud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93" name="Cloud 92"/>
          <p:cNvSpPr/>
          <p:nvPr/>
        </p:nvSpPr>
        <p:spPr bwMode="auto">
          <a:xfrm>
            <a:off x="2593975" y="5265738"/>
            <a:ext cx="1257300" cy="371475"/>
          </a:xfrm>
          <a:prstGeom prst="cloud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94" name="Cube 93"/>
          <p:cNvSpPr/>
          <p:nvPr/>
        </p:nvSpPr>
        <p:spPr bwMode="auto">
          <a:xfrm>
            <a:off x="4903788" y="5233988"/>
            <a:ext cx="274637" cy="163512"/>
          </a:xfrm>
          <a:prstGeom prst="cube">
            <a:avLst/>
          </a:prstGeom>
          <a:solidFill>
            <a:schemeClr val="tx2">
              <a:lumMod val="75000"/>
              <a:lumOff val="2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95" name="Cube 94"/>
          <p:cNvSpPr/>
          <p:nvPr/>
        </p:nvSpPr>
        <p:spPr bwMode="auto">
          <a:xfrm>
            <a:off x="3479800" y="5124450"/>
            <a:ext cx="274638" cy="174625"/>
          </a:xfrm>
          <a:prstGeom prst="cube">
            <a:avLst/>
          </a:prstGeom>
          <a:solidFill>
            <a:schemeClr val="tx2">
              <a:lumMod val="75000"/>
              <a:lumOff val="2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96" name="Cube 95"/>
          <p:cNvSpPr/>
          <p:nvPr/>
        </p:nvSpPr>
        <p:spPr bwMode="auto">
          <a:xfrm>
            <a:off x="5330825" y="4684713"/>
            <a:ext cx="273050" cy="165100"/>
          </a:xfrm>
          <a:prstGeom prst="cube">
            <a:avLst/>
          </a:prstGeom>
          <a:solidFill>
            <a:schemeClr val="tx2">
              <a:lumMod val="75000"/>
              <a:lumOff val="2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97" name="Cube 96"/>
          <p:cNvSpPr/>
          <p:nvPr/>
        </p:nvSpPr>
        <p:spPr bwMode="auto">
          <a:xfrm>
            <a:off x="5438775" y="5549900"/>
            <a:ext cx="188913" cy="111125"/>
          </a:xfrm>
          <a:prstGeom prst="cube">
            <a:avLst/>
          </a:prstGeom>
          <a:solidFill>
            <a:schemeClr val="tx2">
              <a:lumMod val="75000"/>
              <a:lumOff val="2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98" name="Cube 97"/>
          <p:cNvSpPr/>
          <p:nvPr/>
        </p:nvSpPr>
        <p:spPr bwMode="auto">
          <a:xfrm>
            <a:off x="4606925" y="5624513"/>
            <a:ext cx="187325" cy="111125"/>
          </a:xfrm>
          <a:prstGeom prst="cube">
            <a:avLst/>
          </a:prstGeom>
          <a:solidFill>
            <a:schemeClr val="tx2">
              <a:lumMod val="75000"/>
              <a:lumOff val="2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cxnSp>
        <p:nvCxnSpPr>
          <p:cNvPr id="66603" name="Straight Connector 99"/>
          <p:cNvCxnSpPr>
            <a:cxnSpLocks noChangeShapeType="1"/>
          </p:cNvCxnSpPr>
          <p:nvPr/>
        </p:nvCxnSpPr>
        <p:spPr bwMode="auto">
          <a:xfrm flipV="1">
            <a:off x="5156200" y="5791200"/>
            <a:ext cx="1039813" cy="111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66604" name="Straight Connector 101"/>
          <p:cNvCxnSpPr>
            <a:cxnSpLocks noChangeShapeType="1"/>
          </p:cNvCxnSpPr>
          <p:nvPr/>
        </p:nvCxnSpPr>
        <p:spPr bwMode="auto">
          <a:xfrm rot="5400000">
            <a:off x="5264944" y="5803106"/>
            <a:ext cx="77788" cy="53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66605" name="Straight Connector 104"/>
          <p:cNvCxnSpPr>
            <a:cxnSpLocks noChangeShapeType="1"/>
          </p:cNvCxnSpPr>
          <p:nvPr/>
        </p:nvCxnSpPr>
        <p:spPr bwMode="auto">
          <a:xfrm rot="5400000">
            <a:off x="5440363" y="5802312"/>
            <a:ext cx="76200" cy="53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66606" name="Straight Connector 105"/>
          <p:cNvCxnSpPr>
            <a:cxnSpLocks noChangeShapeType="1"/>
          </p:cNvCxnSpPr>
          <p:nvPr/>
        </p:nvCxnSpPr>
        <p:spPr bwMode="auto">
          <a:xfrm rot="5400000">
            <a:off x="5603082" y="5801519"/>
            <a:ext cx="77787" cy="53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66607" name="Straight Connector 106"/>
          <p:cNvCxnSpPr>
            <a:cxnSpLocks noChangeShapeType="1"/>
          </p:cNvCxnSpPr>
          <p:nvPr/>
        </p:nvCxnSpPr>
        <p:spPr bwMode="auto">
          <a:xfrm rot="5400000">
            <a:off x="5920582" y="5799931"/>
            <a:ext cx="76200" cy="555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66608" name="Straight Connector 107"/>
          <p:cNvCxnSpPr>
            <a:cxnSpLocks noChangeShapeType="1"/>
          </p:cNvCxnSpPr>
          <p:nvPr/>
        </p:nvCxnSpPr>
        <p:spPr bwMode="auto">
          <a:xfrm rot="5400000">
            <a:off x="5404644" y="5711032"/>
            <a:ext cx="76200" cy="555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>
                <a:ea typeface="ＭＳ Ｐゴシック" charset="-128"/>
                <a:cs typeface="ＭＳ Ｐゴシック" charset="-128"/>
              </a:rPr>
              <a:t>Intelligent Energy Network as Overlay on Both</a:t>
            </a:r>
          </a:p>
        </p:txBody>
      </p:sp>
      <p:sp>
        <p:nvSpPr>
          <p:cNvPr id="68611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0DE45C2-CDE8-4542-86D8-53746FB38CCC}" type="slidenum">
              <a:rPr lang="en-US"/>
              <a:pPr/>
              <a:t>38</a:t>
            </a:fld>
            <a:endParaRPr lang="en-US"/>
          </a:p>
        </p:txBody>
      </p:sp>
      <p:pic>
        <p:nvPicPr>
          <p:cNvPr id="6861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14900" y="3644900"/>
            <a:ext cx="97155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10300" y="3644900"/>
            <a:ext cx="676275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4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71900" y="3721100"/>
            <a:ext cx="876300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5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43100" y="5016500"/>
            <a:ext cx="7334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6" name="Line 10"/>
          <p:cNvSpPr>
            <a:spLocks noChangeShapeType="1"/>
          </p:cNvSpPr>
          <p:nvPr/>
        </p:nvSpPr>
        <p:spPr bwMode="auto">
          <a:xfrm>
            <a:off x="723900" y="5930900"/>
            <a:ext cx="5715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617" name="Line 11"/>
          <p:cNvSpPr>
            <a:spLocks noChangeShapeType="1"/>
          </p:cNvSpPr>
          <p:nvPr/>
        </p:nvSpPr>
        <p:spPr bwMode="auto">
          <a:xfrm flipV="1">
            <a:off x="723900" y="3949700"/>
            <a:ext cx="2895600" cy="1981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618" name="Line 12"/>
          <p:cNvSpPr>
            <a:spLocks noChangeShapeType="1"/>
          </p:cNvSpPr>
          <p:nvPr/>
        </p:nvSpPr>
        <p:spPr bwMode="auto">
          <a:xfrm>
            <a:off x="3619500" y="3949700"/>
            <a:ext cx="3352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619" name="Line 13"/>
          <p:cNvSpPr>
            <a:spLocks noChangeShapeType="1"/>
          </p:cNvSpPr>
          <p:nvPr/>
        </p:nvSpPr>
        <p:spPr bwMode="auto">
          <a:xfrm flipV="1">
            <a:off x="6438900" y="3949700"/>
            <a:ext cx="533400" cy="1981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620" name="Text Box 14"/>
          <p:cNvSpPr txBox="1">
            <a:spLocks noChangeArrowheads="1"/>
          </p:cNvSpPr>
          <p:nvPr/>
        </p:nvSpPr>
        <p:spPr bwMode="auto">
          <a:xfrm>
            <a:off x="1714500" y="5613400"/>
            <a:ext cx="34051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/>
              <a:t>Conventional Electric Grid</a:t>
            </a:r>
          </a:p>
        </p:txBody>
      </p:sp>
      <p:sp>
        <p:nvSpPr>
          <p:cNvPr id="68621" name="Text Box 15"/>
          <p:cNvSpPr txBox="1">
            <a:spLocks noChangeArrowheads="1"/>
          </p:cNvSpPr>
          <p:nvPr/>
        </p:nvSpPr>
        <p:spPr bwMode="auto">
          <a:xfrm>
            <a:off x="7112000" y="4025900"/>
            <a:ext cx="15382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/>
              <a:t>Generation</a:t>
            </a:r>
          </a:p>
        </p:txBody>
      </p:sp>
      <p:sp>
        <p:nvSpPr>
          <p:cNvPr id="68622" name="Text Box 16"/>
          <p:cNvSpPr txBox="1">
            <a:spLocks noChangeArrowheads="1"/>
          </p:cNvSpPr>
          <p:nvPr/>
        </p:nvSpPr>
        <p:spPr bwMode="auto">
          <a:xfrm>
            <a:off x="6940550" y="4406900"/>
            <a:ext cx="18383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/>
              <a:t>Transmission</a:t>
            </a:r>
          </a:p>
        </p:txBody>
      </p:sp>
      <p:sp>
        <p:nvSpPr>
          <p:cNvPr id="68623" name="Text Box 17"/>
          <p:cNvSpPr txBox="1">
            <a:spLocks noChangeArrowheads="1"/>
          </p:cNvSpPr>
          <p:nvPr/>
        </p:nvSpPr>
        <p:spPr bwMode="auto">
          <a:xfrm>
            <a:off x="6883400" y="4864100"/>
            <a:ext cx="16240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/>
              <a:t>Distribution</a:t>
            </a:r>
          </a:p>
        </p:txBody>
      </p:sp>
      <p:sp>
        <p:nvSpPr>
          <p:cNvPr id="68624" name="Text Box 18"/>
          <p:cNvSpPr txBox="1">
            <a:spLocks noChangeArrowheads="1"/>
          </p:cNvSpPr>
          <p:nvPr/>
        </p:nvSpPr>
        <p:spPr bwMode="auto">
          <a:xfrm>
            <a:off x="6807200" y="5245100"/>
            <a:ext cx="7969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/>
              <a:t>Load</a:t>
            </a:r>
          </a:p>
        </p:txBody>
      </p:sp>
      <p:sp>
        <p:nvSpPr>
          <p:cNvPr id="68625" name="Line 19"/>
          <p:cNvSpPr>
            <a:spLocks noChangeShapeType="1"/>
          </p:cNvSpPr>
          <p:nvPr/>
        </p:nvSpPr>
        <p:spPr bwMode="auto">
          <a:xfrm>
            <a:off x="3390900" y="4483100"/>
            <a:ext cx="3048000" cy="0"/>
          </a:xfrm>
          <a:prstGeom prst="line">
            <a:avLst/>
          </a:prstGeom>
          <a:noFill/>
          <a:ln w="38100">
            <a:solidFill>
              <a:srgbClr val="0099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626" name="Line 25"/>
          <p:cNvSpPr>
            <a:spLocks noChangeShapeType="1"/>
          </p:cNvSpPr>
          <p:nvPr/>
        </p:nvSpPr>
        <p:spPr bwMode="auto">
          <a:xfrm flipV="1">
            <a:off x="5067300" y="4330700"/>
            <a:ext cx="76200" cy="152400"/>
          </a:xfrm>
          <a:prstGeom prst="line">
            <a:avLst/>
          </a:prstGeom>
          <a:noFill/>
          <a:ln w="38100">
            <a:solidFill>
              <a:srgbClr val="0099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627" name="Line 26"/>
          <p:cNvSpPr>
            <a:spLocks noChangeShapeType="1"/>
          </p:cNvSpPr>
          <p:nvPr/>
        </p:nvSpPr>
        <p:spPr bwMode="auto">
          <a:xfrm flipV="1">
            <a:off x="6286500" y="4330700"/>
            <a:ext cx="76200" cy="152400"/>
          </a:xfrm>
          <a:prstGeom prst="line">
            <a:avLst/>
          </a:prstGeom>
          <a:noFill/>
          <a:ln w="38100">
            <a:solidFill>
              <a:srgbClr val="0099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628" name="Line 27"/>
          <p:cNvSpPr>
            <a:spLocks noChangeShapeType="1"/>
          </p:cNvSpPr>
          <p:nvPr/>
        </p:nvSpPr>
        <p:spPr bwMode="auto">
          <a:xfrm>
            <a:off x="2857500" y="4864100"/>
            <a:ext cx="1447800" cy="0"/>
          </a:xfrm>
          <a:prstGeom prst="line">
            <a:avLst/>
          </a:prstGeom>
          <a:noFill/>
          <a:ln w="28575">
            <a:solidFill>
              <a:srgbClr val="0099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629" name="Line 28"/>
          <p:cNvSpPr>
            <a:spLocks noChangeShapeType="1"/>
          </p:cNvSpPr>
          <p:nvPr/>
        </p:nvSpPr>
        <p:spPr bwMode="auto">
          <a:xfrm flipV="1">
            <a:off x="3848100" y="4483100"/>
            <a:ext cx="228600" cy="381000"/>
          </a:xfrm>
          <a:prstGeom prst="line">
            <a:avLst/>
          </a:prstGeom>
          <a:noFill/>
          <a:ln w="38100">
            <a:solidFill>
              <a:srgbClr val="0099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630" name="Line 29"/>
          <p:cNvSpPr>
            <a:spLocks noChangeShapeType="1"/>
          </p:cNvSpPr>
          <p:nvPr/>
        </p:nvSpPr>
        <p:spPr bwMode="auto">
          <a:xfrm>
            <a:off x="4991100" y="5016500"/>
            <a:ext cx="1447800" cy="0"/>
          </a:xfrm>
          <a:prstGeom prst="line">
            <a:avLst/>
          </a:prstGeom>
          <a:noFill/>
          <a:ln w="28575">
            <a:solidFill>
              <a:srgbClr val="0099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631" name="Line 30"/>
          <p:cNvSpPr>
            <a:spLocks noChangeShapeType="1"/>
          </p:cNvSpPr>
          <p:nvPr/>
        </p:nvSpPr>
        <p:spPr bwMode="auto">
          <a:xfrm>
            <a:off x="4305300" y="4711700"/>
            <a:ext cx="1600200" cy="0"/>
          </a:xfrm>
          <a:prstGeom prst="line">
            <a:avLst/>
          </a:prstGeom>
          <a:noFill/>
          <a:ln w="28575">
            <a:solidFill>
              <a:srgbClr val="0099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632" name="Line 31"/>
          <p:cNvSpPr>
            <a:spLocks noChangeShapeType="1"/>
          </p:cNvSpPr>
          <p:nvPr/>
        </p:nvSpPr>
        <p:spPr bwMode="auto">
          <a:xfrm flipV="1">
            <a:off x="5143500" y="4483100"/>
            <a:ext cx="152400" cy="228600"/>
          </a:xfrm>
          <a:prstGeom prst="line">
            <a:avLst/>
          </a:prstGeom>
          <a:noFill/>
          <a:ln w="38100">
            <a:solidFill>
              <a:srgbClr val="0099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633" name="Line 32"/>
          <p:cNvSpPr>
            <a:spLocks noChangeShapeType="1"/>
          </p:cNvSpPr>
          <p:nvPr/>
        </p:nvSpPr>
        <p:spPr bwMode="auto">
          <a:xfrm flipV="1">
            <a:off x="5448300" y="4711700"/>
            <a:ext cx="228600" cy="304800"/>
          </a:xfrm>
          <a:prstGeom prst="line">
            <a:avLst/>
          </a:prstGeom>
          <a:noFill/>
          <a:ln w="28575">
            <a:solidFill>
              <a:srgbClr val="0099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634" name="Line 34"/>
          <p:cNvSpPr>
            <a:spLocks noChangeShapeType="1"/>
          </p:cNvSpPr>
          <p:nvPr/>
        </p:nvSpPr>
        <p:spPr bwMode="auto">
          <a:xfrm flipV="1">
            <a:off x="3009900" y="4864100"/>
            <a:ext cx="228600" cy="381000"/>
          </a:xfrm>
          <a:prstGeom prst="line">
            <a:avLst/>
          </a:prstGeom>
          <a:noFill/>
          <a:ln w="19050">
            <a:solidFill>
              <a:srgbClr val="0099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635" name="Line 35"/>
          <p:cNvSpPr>
            <a:spLocks noChangeShapeType="1"/>
          </p:cNvSpPr>
          <p:nvPr/>
        </p:nvSpPr>
        <p:spPr bwMode="auto">
          <a:xfrm flipV="1">
            <a:off x="3360738" y="4864100"/>
            <a:ext cx="182562" cy="304800"/>
          </a:xfrm>
          <a:prstGeom prst="line">
            <a:avLst/>
          </a:prstGeom>
          <a:noFill/>
          <a:ln w="19050">
            <a:solidFill>
              <a:srgbClr val="0099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636" name="Line 36"/>
          <p:cNvSpPr>
            <a:spLocks noChangeShapeType="1"/>
          </p:cNvSpPr>
          <p:nvPr/>
        </p:nvSpPr>
        <p:spPr bwMode="auto">
          <a:xfrm flipV="1">
            <a:off x="3848100" y="4864100"/>
            <a:ext cx="182563" cy="304800"/>
          </a:xfrm>
          <a:prstGeom prst="line">
            <a:avLst/>
          </a:prstGeom>
          <a:noFill/>
          <a:ln w="19050">
            <a:solidFill>
              <a:srgbClr val="0099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637" name="Line 37"/>
          <p:cNvSpPr>
            <a:spLocks noChangeShapeType="1"/>
          </p:cNvSpPr>
          <p:nvPr/>
        </p:nvSpPr>
        <p:spPr bwMode="auto">
          <a:xfrm flipV="1">
            <a:off x="5067300" y="5016500"/>
            <a:ext cx="182563" cy="304800"/>
          </a:xfrm>
          <a:prstGeom prst="line">
            <a:avLst/>
          </a:prstGeom>
          <a:noFill/>
          <a:ln w="19050">
            <a:solidFill>
              <a:srgbClr val="0099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638" name="Line 38"/>
          <p:cNvSpPr>
            <a:spLocks noChangeShapeType="1"/>
          </p:cNvSpPr>
          <p:nvPr/>
        </p:nvSpPr>
        <p:spPr bwMode="auto">
          <a:xfrm flipV="1">
            <a:off x="5600700" y="5016500"/>
            <a:ext cx="182563" cy="304800"/>
          </a:xfrm>
          <a:prstGeom prst="line">
            <a:avLst/>
          </a:prstGeom>
          <a:noFill/>
          <a:ln w="19050">
            <a:solidFill>
              <a:srgbClr val="0099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8639" name="Picture 4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705100" y="5168900"/>
            <a:ext cx="571500" cy="52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40" name="Picture 42" descr="Off_Build_det">
            <a:hlinkClick r:id="rId8"/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457700" y="5168900"/>
            <a:ext cx="733425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41" name="Picture 44" descr="cartoon-factory-clipart">
            <a:hlinkClick r:id="rId10"/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448300" y="5016500"/>
            <a:ext cx="104775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42" name="Line 39"/>
          <p:cNvSpPr>
            <a:spLocks noChangeShapeType="1"/>
          </p:cNvSpPr>
          <p:nvPr/>
        </p:nvSpPr>
        <p:spPr bwMode="auto">
          <a:xfrm flipV="1">
            <a:off x="5829300" y="5016500"/>
            <a:ext cx="182563" cy="304800"/>
          </a:xfrm>
          <a:prstGeom prst="line">
            <a:avLst/>
          </a:prstGeom>
          <a:noFill/>
          <a:ln w="19050">
            <a:solidFill>
              <a:srgbClr val="0099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178"/>
          <p:cNvGrpSpPr>
            <a:grpSpLocks/>
          </p:cNvGrpSpPr>
          <p:nvPr/>
        </p:nvGrpSpPr>
        <p:grpSpPr bwMode="auto">
          <a:xfrm>
            <a:off x="596900" y="1257300"/>
            <a:ext cx="6619875" cy="2362200"/>
            <a:chOff x="596900" y="1092200"/>
            <a:chExt cx="6620126" cy="2362200"/>
          </a:xfrm>
        </p:grpSpPr>
        <p:grpSp>
          <p:nvGrpSpPr>
            <p:cNvPr id="3" name="Group 56"/>
            <p:cNvGrpSpPr>
              <a:grpSpLocks/>
            </p:cNvGrpSpPr>
            <p:nvPr/>
          </p:nvGrpSpPr>
          <p:grpSpPr bwMode="auto">
            <a:xfrm>
              <a:off x="596900" y="1473200"/>
              <a:ext cx="6248400" cy="1981200"/>
              <a:chOff x="960" y="1200"/>
              <a:chExt cx="3936" cy="1248"/>
            </a:xfrm>
          </p:grpSpPr>
          <p:sp>
            <p:nvSpPr>
              <p:cNvPr id="68694" name="Line 45"/>
              <p:cNvSpPr>
                <a:spLocks noChangeShapeType="1"/>
              </p:cNvSpPr>
              <p:nvPr/>
            </p:nvSpPr>
            <p:spPr bwMode="auto">
              <a:xfrm>
                <a:off x="960" y="2448"/>
                <a:ext cx="3600" cy="0"/>
              </a:xfrm>
              <a:prstGeom prst="line">
                <a:avLst/>
              </a:prstGeom>
              <a:noFill/>
              <a:ln w="9525">
                <a:solidFill>
                  <a:srgbClr val="009900"/>
                </a:solidFill>
                <a:prstDash val="lgDash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695" name="Line 53"/>
              <p:cNvSpPr>
                <a:spLocks noChangeShapeType="1"/>
              </p:cNvSpPr>
              <p:nvPr/>
            </p:nvSpPr>
            <p:spPr bwMode="auto">
              <a:xfrm flipV="1">
                <a:off x="960" y="1200"/>
                <a:ext cx="1824" cy="1248"/>
              </a:xfrm>
              <a:prstGeom prst="line">
                <a:avLst/>
              </a:prstGeom>
              <a:noFill/>
              <a:ln w="9525">
                <a:solidFill>
                  <a:srgbClr val="009900"/>
                </a:solidFill>
                <a:prstDash val="lgDash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696" name="Line 54"/>
              <p:cNvSpPr>
                <a:spLocks noChangeShapeType="1"/>
              </p:cNvSpPr>
              <p:nvPr/>
            </p:nvSpPr>
            <p:spPr bwMode="auto">
              <a:xfrm>
                <a:off x="2784" y="1200"/>
                <a:ext cx="2112" cy="0"/>
              </a:xfrm>
              <a:prstGeom prst="line">
                <a:avLst/>
              </a:prstGeom>
              <a:noFill/>
              <a:ln w="9525">
                <a:solidFill>
                  <a:srgbClr val="009900"/>
                </a:solidFill>
                <a:prstDash val="lgDash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697" name="Line 55"/>
              <p:cNvSpPr>
                <a:spLocks noChangeShapeType="1"/>
              </p:cNvSpPr>
              <p:nvPr/>
            </p:nvSpPr>
            <p:spPr bwMode="auto">
              <a:xfrm flipV="1">
                <a:off x="4560" y="1200"/>
                <a:ext cx="336" cy="1248"/>
              </a:xfrm>
              <a:prstGeom prst="line">
                <a:avLst/>
              </a:prstGeom>
              <a:noFill/>
              <a:ln w="9525">
                <a:solidFill>
                  <a:srgbClr val="009900"/>
                </a:solidFill>
                <a:prstDash val="lgDash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68659" name="Text Box 62"/>
            <p:cNvSpPr txBox="1">
              <a:spLocks noChangeArrowheads="1"/>
            </p:cNvSpPr>
            <p:nvPr/>
          </p:nvSpPr>
          <p:spPr bwMode="auto">
            <a:xfrm>
              <a:off x="3797300" y="1092200"/>
              <a:ext cx="341972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/>
                <a:t>Intelligent Energy Network</a:t>
              </a:r>
            </a:p>
          </p:txBody>
        </p:sp>
        <p:pic>
          <p:nvPicPr>
            <p:cNvPr id="68660" name="Picture 63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2197100" y="2387600"/>
              <a:ext cx="1047750" cy="671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61" name="Picture 64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4559300" y="1778000"/>
              <a:ext cx="990600" cy="434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62" name="Picture 67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3187700" y="1701800"/>
              <a:ext cx="914400" cy="485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63" name="Picture 70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4483100" y="2616200"/>
              <a:ext cx="685800" cy="365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64" name="Picture 71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5321300" y="2616200"/>
              <a:ext cx="685800" cy="365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65" name="Picture 73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4483100" y="3149600"/>
              <a:ext cx="381000" cy="20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66" name="Picture 74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4178300" y="3149600"/>
              <a:ext cx="381000" cy="20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8667" name="Oval 75"/>
            <p:cNvSpPr>
              <a:spLocks noChangeArrowheads="1"/>
            </p:cNvSpPr>
            <p:nvPr/>
          </p:nvSpPr>
          <p:spPr bwMode="auto">
            <a:xfrm>
              <a:off x="2959100" y="2235200"/>
              <a:ext cx="3124200" cy="3810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68668" name="Picture 76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3873500" y="3149600"/>
              <a:ext cx="381000" cy="20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8669" name="Oval 77"/>
            <p:cNvSpPr>
              <a:spLocks noChangeArrowheads="1"/>
            </p:cNvSpPr>
            <p:nvPr/>
          </p:nvSpPr>
          <p:spPr bwMode="auto">
            <a:xfrm>
              <a:off x="5321300" y="1549400"/>
              <a:ext cx="1219200" cy="2286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70" name="Oval 79"/>
            <p:cNvSpPr>
              <a:spLocks noChangeArrowheads="1"/>
            </p:cNvSpPr>
            <p:nvPr/>
          </p:nvSpPr>
          <p:spPr bwMode="auto">
            <a:xfrm>
              <a:off x="3873500" y="2844800"/>
              <a:ext cx="1447800" cy="5334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71" name="Line 81"/>
            <p:cNvSpPr>
              <a:spLocks noChangeShapeType="1"/>
            </p:cNvSpPr>
            <p:nvPr/>
          </p:nvSpPr>
          <p:spPr bwMode="auto">
            <a:xfrm flipV="1">
              <a:off x="3492500" y="2082800"/>
              <a:ext cx="152400" cy="228600"/>
            </a:xfrm>
            <a:prstGeom prst="line">
              <a:avLst/>
            </a:prstGeom>
            <a:noFill/>
            <a:ln w="57150" cmpd="thinThick">
              <a:solidFill>
                <a:srgbClr val="0099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72" name="Line 83"/>
            <p:cNvSpPr>
              <a:spLocks noChangeShapeType="1"/>
            </p:cNvSpPr>
            <p:nvPr/>
          </p:nvSpPr>
          <p:spPr bwMode="auto">
            <a:xfrm flipV="1">
              <a:off x="4940300" y="2082800"/>
              <a:ext cx="152400" cy="152400"/>
            </a:xfrm>
            <a:prstGeom prst="line">
              <a:avLst/>
            </a:prstGeom>
            <a:noFill/>
            <a:ln w="57150" cmpd="thinThick">
              <a:solidFill>
                <a:srgbClr val="0099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73" name="Line 85"/>
            <p:cNvSpPr>
              <a:spLocks noChangeShapeType="1"/>
            </p:cNvSpPr>
            <p:nvPr/>
          </p:nvSpPr>
          <p:spPr bwMode="auto">
            <a:xfrm flipV="1">
              <a:off x="5473700" y="1778000"/>
              <a:ext cx="228600" cy="152400"/>
            </a:xfrm>
            <a:prstGeom prst="line">
              <a:avLst/>
            </a:prstGeom>
            <a:noFill/>
            <a:ln w="57150" cmpd="thinThick">
              <a:solidFill>
                <a:srgbClr val="0099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74" name="Line 86"/>
            <p:cNvSpPr>
              <a:spLocks noChangeShapeType="1"/>
            </p:cNvSpPr>
            <p:nvPr/>
          </p:nvSpPr>
          <p:spPr bwMode="auto">
            <a:xfrm flipV="1">
              <a:off x="3111500" y="2540000"/>
              <a:ext cx="76200" cy="152400"/>
            </a:xfrm>
            <a:prstGeom prst="line">
              <a:avLst/>
            </a:prstGeom>
            <a:noFill/>
            <a:ln w="57150" cmpd="thinThick">
              <a:solidFill>
                <a:srgbClr val="0099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75" name="Line 87"/>
            <p:cNvSpPr>
              <a:spLocks noChangeShapeType="1"/>
            </p:cNvSpPr>
            <p:nvPr/>
          </p:nvSpPr>
          <p:spPr bwMode="auto">
            <a:xfrm flipV="1">
              <a:off x="5092700" y="2616200"/>
              <a:ext cx="76200" cy="152400"/>
            </a:xfrm>
            <a:prstGeom prst="line">
              <a:avLst/>
            </a:prstGeom>
            <a:noFill/>
            <a:ln w="57150" cmpd="thinThick">
              <a:solidFill>
                <a:srgbClr val="0099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76" name="Line 88"/>
            <p:cNvSpPr>
              <a:spLocks noChangeShapeType="1"/>
            </p:cNvSpPr>
            <p:nvPr/>
          </p:nvSpPr>
          <p:spPr bwMode="auto">
            <a:xfrm flipV="1">
              <a:off x="5778500" y="2463800"/>
              <a:ext cx="76200" cy="228600"/>
            </a:xfrm>
            <a:prstGeom prst="line">
              <a:avLst/>
            </a:prstGeom>
            <a:noFill/>
            <a:ln w="57150" cmpd="thinThick">
              <a:solidFill>
                <a:srgbClr val="0099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77" name="Line 89"/>
            <p:cNvSpPr>
              <a:spLocks noChangeShapeType="1"/>
            </p:cNvSpPr>
            <p:nvPr/>
          </p:nvSpPr>
          <p:spPr bwMode="auto">
            <a:xfrm flipH="1" flipV="1">
              <a:off x="5016500" y="1701800"/>
              <a:ext cx="76200" cy="152400"/>
            </a:xfrm>
            <a:prstGeom prst="line">
              <a:avLst/>
            </a:prstGeom>
            <a:noFill/>
            <a:ln w="57150" cmpd="thinThick">
              <a:solidFill>
                <a:srgbClr val="0099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78" name="Oval 90"/>
            <p:cNvSpPr>
              <a:spLocks noChangeArrowheads="1"/>
            </p:cNvSpPr>
            <p:nvPr/>
          </p:nvSpPr>
          <p:spPr bwMode="auto">
            <a:xfrm>
              <a:off x="4330700" y="1549400"/>
              <a:ext cx="914400" cy="2286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79" name="Text Box 92"/>
            <p:cNvSpPr txBox="1">
              <a:spLocks noChangeArrowheads="1"/>
            </p:cNvSpPr>
            <p:nvPr/>
          </p:nvSpPr>
          <p:spPr bwMode="auto">
            <a:xfrm>
              <a:off x="5930900" y="2616200"/>
              <a:ext cx="9906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400"/>
                <a:t>Load IPS</a:t>
              </a:r>
            </a:p>
          </p:txBody>
        </p:sp>
        <p:sp>
          <p:nvSpPr>
            <p:cNvPr id="68680" name="Text Box 93"/>
            <p:cNvSpPr txBox="1">
              <a:spLocks noChangeArrowheads="1"/>
            </p:cNvSpPr>
            <p:nvPr/>
          </p:nvSpPr>
          <p:spPr bwMode="auto">
            <a:xfrm>
              <a:off x="3187700" y="1397000"/>
              <a:ext cx="990600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400"/>
                <a:t>Source IPS</a:t>
              </a:r>
            </a:p>
          </p:txBody>
        </p:sp>
        <p:sp>
          <p:nvSpPr>
            <p:cNvPr id="68681" name="Text Box 94"/>
            <p:cNvSpPr txBox="1">
              <a:spLocks noChangeArrowheads="1"/>
            </p:cNvSpPr>
            <p:nvPr/>
          </p:nvSpPr>
          <p:spPr bwMode="auto">
            <a:xfrm>
              <a:off x="3797300" y="2235200"/>
              <a:ext cx="990600" cy="431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400"/>
                <a:t>energy subnet</a:t>
              </a:r>
            </a:p>
          </p:txBody>
        </p:sp>
        <p:sp>
          <p:nvSpPr>
            <p:cNvPr id="68682" name="Text Box 95"/>
            <p:cNvSpPr txBox="1">
              <a:spLocks noChangeArrowheads="1"/>
            </p:cNvSpPr>
            <p:nvPr/>
          </p:nvSpPr>
          <p:spPr bwMode="auto">
            <a:xfrm>
              <a:off x="1358900" y="2860675"/>
              <a:ext cx="1524000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1400"/>
                <a:t>Intelligent Power Switch</a:t>
              </a:r>
            </a:p>
          </p:txBody>
        </p:sp>
        <p:grpSp>
          <p:nvGrpSpPr>
            <p:cNvPr id="4" name="Group 102"/>
            <p:cNvGrpSpPr>
              <a:grpSpLocks/>
            </p:cNvGrpSpPr>
            <p:nvPr/>
          </p:nvGrpSpPr>
          <p:grpSpPr bwMode="auto">
            <a:xfrm>
              <a:off x="4178300" y="2921000"/>
              <a:ext cx="838200" cy="304800"/>
              <a:chOff x="3216" y="1536"/>
              <a:chExt cx="528" cy="192"/>
            </a:xfrm>
          </p:grpSpPr>
          <p:sp>
            <p:nvSpPr>
              <p:cNvPr id="68689" name="Line 97"/>
              <p:cNvSpPr>
                <a:spLocks noChangeShapeType="1"/>
              </p:cNvSpPr>
              <p:nvPr/>
            </p:nvSpPr>
            <p:spPr bwMode="auto">
              <a:xfrm flipV="1">
                <a:off x="3600" y="1536"/>
                <a:ext cx="48" cy="96"/>
              </a:xfrm>
              <a:prstGeom prst="line">
                <a:avLst/>
              </a:prstGeom>
              <a:noFill/>
              <a:ln w="38100">
                <a:solidFill>
                  <a:srgbClr val="0099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690" name="Line 98"/>
              <p:cNvSpPr>
                <a:spLocks noChangeShapeType="1"/>
              </p:cNvSpPr>
              <p:nvPr/>
            </p:nvSpPr>
            <p:spPr bwMode="auto">
              <a:xfrm>
                <a:off x="3216" y="1632"/>
                <a:ext cx="528" cy="0"/>
              </a:xfrm>
              <a:prstGeom prst="line">
                <a:avLst/>
              </a:prstGeom>
              <a:noFill/>
              <a:ln w="28575">
                <a:solidFill>
                  <a:srgbClr val="0099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691" name="Line 99"/>
              <p:cNvSpPr>
                <a:spLocks noChangeShapeType="1"/>
              </p:cNvSpPr>
              <p:nvPr/>
            </p:nvSpPr>
            <p:spPr bwMode="auto">
              <a:xfrm flipV="1">
                <a:off x="3216" y="1632"/>
                <a:ext cx="48" cy="96"/>
              </a:xfrm>
              <a:prstGeom prst="line">
                <a:avLst/>
              </a:prstGeom>
              <a:noFill/>
              <a:ln w="19050">
                <a:solidFill>
                  <a:srgbClr val="0099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692" name="Line 100"/>
              <p:cNvSpPr>
                <a:spLocks noChangeShapeType="1"/>
              </p:cNvSpPr>
              <p:nvPr/>
            </p:nvSpPr>
            <p:spPr bwMode="auto">
              <a:xfrm flipV="1">
                <a:off x="3360" y="1632"/>
                <a:ext cx="48" cy="96"/>
              </a:xfrm>
              <a:prstGeom prst="line">
                <a:avLst/>
              </a:prstGeom>
              <a:noFill/>
              <a:ln w="19050">
                <a:solidFill>
                  <a:srgbClr val="0099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693" name="Line 101"/>
              <p:cNvSpPr>
                <a:spLocks noChangeShapeType="1"/>
              </p:cNvSpPr>
              <p:nvPr/>
            </p:nvSpPr>
            <p:spPr bwMode="auto">
              <a:xfrm flipV="1">
                <a:off x="3600" y="1632"/>
                <a:ext cx="48" cy="96"/>
              </a:xfrm>
              <a:prstGeom prst="line">
                <a:avLst/>
              </a:prstGeom>
              <a:noFill/>
              <a:ln w="19050">
                <a:solidFill>
                  <a:srgbClr val="0099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68684" name="Line 104"/>
            <p:cNvSpPr>
              <a:spLocks noChangeShapeType="1"/>
            </p:cNvSpPr>
            <p:nvPr/>
          </p:nvSpPr>
          <p:spPr bwMode="auto">
            <a:xfrm flipV="1">
              <a:off x="4711700" y="2844800"/>
              <a:ext cx="76200" cy="152400"/>
            </a:xfrm>
            <a:prstGeom prst="line">
              <a:avLst/>
            </a:prstGeom>
            <a:noFill/>
            <a:ln w="19050">
              <a:solidFill>
                <a:srgbClr val="0099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85" name="Line 105"/>
            <p:cNvSpPr>
              <a:spLocks noChangeShapeType="1"/>
            </p:cNvSpPr>
            <p:nvPr/>
          </p:nvSpPr>
          <p:spPr bwMode="auto">
            <a:xfrm>
              <a:off x="4102100" y="2997200"/>
              <a:ext cx="838200" cy="0"/>
            </a:xfrm>
            <a:prstGeom prst="line">
              <a:avLst/>
            </a:prstGeom>
            <a:noFill/>
            <a:ln w="19050">
              <a:solidFill>
                <a:srgbClr val="0099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86" name="Line 106"/>
            <p:cNvSpPr>
              <a:spLocks noChangeShapeType="1"/>
            </p:cNvSpPr>
            <p:nvPr/>
          </p:nvSpPr>
          <p:spPr bwMode="auto">
            <a:xfrm flipV="1">
              <a:off x="4102100" y="2997200"/>
              <a:ext cx="76200" cy="152400"/>
            </a:xfrm>
            <a:prstGeom prst="line">
              <a:avLst/>
            </a:prstGeom>
            <a:noFill/>
            <a:ln w="19050">
              <a:solidFill>
                <a:srgbClr val="0099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87" name="Line 107"/>
            <p:cNvSpPr>
              <a:spLocks noChangeShapeType="1"/>
            </p:cNvSpPr>
            <p:nvPr/>
          </p:nvSpPr>
          <p:spPr bwMode="auto">
            <a:xfrm flipV="1">
              <a:off x="4406900" y="2997200"/>
              <a:ext cx="76200" cy="152400"/>
            </a:xfrm>
            <a:prstGeom prst="line">
              <a:avLst/>
            </a:prstGeom>
            <a:noFill/>
            <a:ln w="19050">
              <a:solidFill>
                <a:srgbClr val="0099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88" name="Line 108"/>
            <p:cNvSpPr>
              <a:spLocks noChangeShapeType="1"/>
            </p:cNvSpPr>
            <p:nvPr/>
          </p:nvSpPr>
          <p:spPr bwMode="auto">
            <a:xfrm flipV="1">
              <a:off x="4711700" y="2997200"/>
              <a:ext cx="76200" cy="152400"/>
            </a:xfrm>
            <a:prstGeom prst="line">
              <a:avLst/>
            </a:prstGeom>
            <a:noFill/>
            <a:ln w="19050">
              <a:solidFill>
                <a:srgbClr val="0099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" name="Group 185"/>
          <p:cNvGrpSpPr>
            <a:grpSpLocks/>
          </p:cNvGrpSpPr>
          <p:nvPr/>
        </p:nvGrpSpPr>
        <p:grpSpPr bwMode="auto">
          <a:xfrm>
            <a:off x="3035300" y="2349500"/>
            <a:ext cx="2743200" cy="2895600"/>
            <a:chOff x="3886200" y="1600200"/>
            <a:chExt cx="2743200" cy="2895600"/>
          </a:xfrm>
        </p:grpSpPr>
        <p:sp>
          <p:nvSpPr>
            <p:cNvPr id="68654" name="Line 66"/>
            <p:cNvSpPr>
              <a:spLocks noChangeShapeType="1"/>
            </p:cNvSpPr>
            <p:nvPr/>
          </p:nvSpPr>
          <p:spPr bwMode="auto">
            <a:xfrm flipV="1">
              <a:off x="3886200" y="2438400"/>
              <a:ext cx="0" cy="1905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55" name="Line 68"/>
            <p:cNvSpPr>
              <a:spLocks noChangeShapeType="1"/>
            </p:cNvSpPr>
            <p:nvPr/>
          </p:nvSpPr>
          <p:spPr bwMode="auto">
            <a:xfrm flipV="1">
              <a:off x="4648200" y="1600200"/>
              <a:ext cx="0" cy="21336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56" name="Line 69"/>
            <p:cNvSpPr>
              <a:spLocks noChangeShapeType="1"/>
            </p:cNvSpPr>
            <p:nvPr/>
          </p:nvSpPr>
          <p:spPr bwMode="auto">
            <a:xfrm flipV="1">
              <a:off x="5943600" y="2438400"/>
              <a:ext cx="0" cy="19812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57" name="Line 72"/>
            <p:cNvSpPr>
              <a:spLocks noChangeShapeType="1"/>
            </p:cNvSpPr>
            <p:nvPr/>
          </p:nvSpPr>
          <p:spPr bwMode="auto">
            <a:xfrm flipV="1">
              <a:off x="6629400" y="2514600"/>
              <a:ext cx="0" cy="19812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" name="Group 193"/>
          <p:cNvGrpSpPr>
            <a:grpSpLocks/>
          </p:cNvGrpSpPr>
          <p:nvPr/>
        </p:nvGrpSpPr>
        <p:grpSpPr bwMode="auto">
          <a:xfrm>
            <a:off x="736600" y="4216400"/>
            <a:ext cx="6324600" cy="2051050"/>
            <a:chOff x="736600" y="4216400"/>
            <a:chExt cx="6324600" cy="2051110"/>
          </a:xfrm>
        </p:grpSpPr>
        <p:sp>
          <p:nvSpPr>
            <p:cNvPr id="68649" name="Line 10"/>
            <p:cNvSpPr>
              <a:spLocks noChangeShapeType="1"/>
            </p:cNvSpPr>
            <p:nvPr/>
          </p:nvSpPr>
          <p:spPr bwMode="auto">
            <a:xfrm>
              <a:off x="736600" y="6210300"/>
              <a:ext cx="58039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50" name="Text Box 14"/>
            <p:cNvSpPr txBox="1">
              <a:spLocks noChangeArrowheads="1"/>
            </p:cNvSpPr>
            <p:nvPr/>
          </p:nvSpPr>
          <p:spPr bwMode="auto">
            <a:xfrm>
              <a:off x="1714500" y="5867400"/>
              <a:ext cx="2820854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/>
                <a:t>Conventional Internet</a:t>
              </a:r>
            </a:p>
          </p:txBody>
        </p:sp>
        <p:sp>
          <p:nvSpPr>
            <p:cNvPr id="68651" name="Line 11"/>
            <p:cNvSpPr>
              <a:spLocks noChangeShapeType="1"/>
            </p:cNvSpPr>
            <p:nvPr/>
          </p:nvSpPr>
          <p:spPr bwMode="auto">
            <a:xfrm flipV="1">
              <a:off x="762000" y="5971674"/>
              <a:ext cx="330200" cy="2259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52" name="Line 13"/>
            <p:cNvSpPr>
              <a:spLocks noChangeShapeType="1"/>
            </p:cNvSpPr>
            <p:nvPr/>
          </p:nvSpPr>
          <p:spPr bwMode="auto">
            <a:xfrm flipV="1">
              <a:off x="6527800" y="4229100"/>
              <a:ext cx="533400" cy="1981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53" name="Line 12"/>
            <p:cNvSpPr>
              <a:spLocks noChangeShapeType="1"/>
            </p:cNvSpPr>
            <p:nvPr/>
          </p:nvSpPr>
          <p:spPr bwMode="auto">
            <a:xfrm>
              <a:off x="6896100" y="4216400"/>
              <a:ext cx="1524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" name="Group 200"/>
          <p:cNvGrpSpPr>
            <a:grpSpLocks/>
          </p:cNvGrpSpPr>
          <p:nvPr/>
        </p:nvGrpSpPr>
        <p:grpSpPr bwMode="auto">
          <a:xfrm>
            <a:off x="3568700" y="2171700"/>
            <a:ext cx="1524000" cy="2324100"/>
            <a:chOff x="3568700" y="2171700"/>
            <a:chExt cx="1524000" cy="2324100"/>
          </a:xfrm>
        </p:grpSpPr>
        <p:sp>
          <p:nvSpPr>
            <p:cNvPr id="68647" name="Freeform 111"/>
            <p:cNvSpPr>
              <a:spLocks/>
            </p:cNvSpPr>
            <p:nvPr/>
          </p:nvSpPr>
          <p:spPr bwMode="auto">
            <a:xfrm>
              <a:off x="3568700" y="2171700"/>
              <a:ext cx="1524000" cy="1143000"/>
            </a:xfrm>
            <a:custGeom>
              <a:avLst/>
              <a:gdLst>
                <a:gd name="T0" fmla="*/ 2147483647 w 960"/>
                <a:gd name="T1" fmla="*/ 0 h 720"/>
                <a:gd name="T2" fmla="*/ 0 w 960"/>
                <a:gd name="T3" fmla="*/ 2147483647 h 720"/>
                <a:gd name="T4" fmla="*/ 2147483647 w 960"/>
                <a:gd name="T5" fmla="*/ 2147483647 h 720"/>
                <a:gd name="T6" fmla="*/ 2147483647 w 960"/>
                <a:gd name="T7" fmla="*/ 2147483647 h 720"/>
                <a:gd name="T8" fmla="*/ 2147483647 w 960"/>
                <a:gd name="T9" fmla="*/ 2147483647 h 720"/>
                <a:gd name="T10" fmla="*/ 2147483647 w 960"/>
                <a:gd name="T11" fmla="*/ 2147483647 h 720"/>
                <a:gd name="T12" fmla="*/ 2147483647 w 960"/>
                <a:gd name="T13" fmla="*/ 2147483647 h 720"/>
                <a:gd name="T14" fmla="*/ 2147483647 w 960"/>
                <a:gd name="T15" fmla="*/ 2147483647 h 720"/>
                <a:gd name="T16" fmla="*/ 2147483647 w 960"/>
                <a:gd name="T17" fmla="*/ 2147483647 h 7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60"/>
                <a:gd name="T28" fmla="*/ 0 h 720"/>
                <a:gd name="T29" fmla="*/ 960 w 960"/>
                <a:gd name="T30" fmla="*/ 720 h 72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60" h="720">
                  <a:moveTo>
                    <a:pt x="96" y="0"/>
                  </a:moveTo>
                  <a:lnTo>
                    <a:pt x="0" y="240"/>
                  </a:lnTo>
                  <a:lnTo>
                    <a:pt x="960" y="336"/>
                  </a:lnTo>
                  <a:lnTo>
                    <a:pt x="912" y="432"/>
                  </a:lnTo>
                  <a:lnTo>
                    <a:pt x="816" y="480"/>
                  </a:lnTo>
                  <a:lnTo>
                    <a:pt x="768" y="528"/>
                  </a:lnTo>
                  <a:lnTo>
                    <a:pt x="720" y="624"/>
                  </a:lnTo>
                  <a:lnTo>
                    <a:pt x="576" y="624"/>
                  </a:lnTo>
                  <a:lnTo>
                    <a:pt x="528" y="720"/>
                  </a:lnTo>
                </a:path>
              </a:pathLst>
            </a:custGeom>
            <a:noFill/>
            <a:ln w="28575">
              <a:solidFill>
                <a:srgbClr val="009900"/>
              </a:solidFill>
              <a:prstDash val="dashDot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48" name="Line 112"/>
            <p:cNvSpPr>
              <a:spLocks noChangeShapeType="1"/>
            </p:cNvSpPr>
            <p:nvPr/>
          </p:nvSpPr>
          <p:spPr bwMode="auto">
            <a:xfrm flipH="1" flipV="1">
              <a:off x="4140200" y="2362200"/>
              <a:ext cx="76200" cy="2133600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prstDash val="dashDot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Date Placeholder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/>
          <a:p>
            <a:fld id="{C4D8013A-C61C-784E-98A5-60976F87901A}" type="datetime1">
              <a:rPr lang="en-US" smtClean="0"/>
              <a:pPr/>
              <a:t>1/27/11</a:t>
            </a:fld>
            <a:endParaRPr lang="en-US" dirty="0" smtClean="0"/>
          </a:p>
        </p:txBody>
      </p:sp>
      <p:sp>
        <p:nvSpPr>
          <p:cNvPr id="6042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D12EE84-136B-BF43-B8BB-5A0FB75F8F5D}" type="slidenum">
              <a:rPr lang="en-US" smtClean="0"/>
              <a:pPr/>
              <a:t>39</a:t>
            </a:fld>
            <a:endParaRPr lang="en-US" dirty="0" smtClean="0"/>
          </a:p>
        </p:txBody>
      </p:sp>
      <p:pic>
        <p:nvPicPr>
          <p:cNvPr id="60421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2413" y="2838746"/>
            <a:ext cx="5487987" cy="381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1448902" y="3376362"/>
            <a:ext cx="940739" cy="2144274"/>
            <a:chOff x="4926430" y="1508872"/>
            <a:chExt cx="941496" cy="2145656"/>
          </a:xfrm>
        </p:grpSpPr>
        <p:sp>
          <p:nvSpPr>
            <p:cNvPr id="60427" name="Left-Right Arrow 11"/>
            <p:cNvSpPr>
              <a:spLocks noChangeArrowheads="1"/>
            </p:cNvSpPr>
            <p:nvPr/>
          </p:nvSpPr>
          <p:spPr bwMode="auto">
            <a:xfrm>
              <a:off x="4926430" y="2441563"/>
              <a:ext cx="941496" cy="484632"/>
            </a:xfrm>
            <a:prstGeom prst="leftRightArrow">
              <a:avLst>
                <a:gd name="adj1" fmla="val 50000"/>
                <a:gd name="adj2" fmla="val 49998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2200"/>
            </a:p>
          </p:txBody>
        </p:sp>
        <p:sp>
          <p:nvSpPr>
            <p:cNvPr id="60428" name="TextBox 12"/>
            <p:cNvSpPr txBox="1">
              <a:spLocks noChangeArrowheads="1"/>
            </p:cNvSpPr>
            <p:nvPr/>
          </p:nvSpPr>
          <p:spPr bwMode="auto">
            <a:xfrm rot="18473195">
              <a:off x="4372739" y="2366083"/>
              <a:ext cx="2145656" cy="4312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200" dirty="0"/>
                <a:t>Environmental</a:t>
              </a:r>
            </a:p>
          </p:txBody>
        </p:sp>
      </p:grp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2433153" y="3520161"/>
            <a:ext cx="1127125" cy="1752353"/>
            <a:chOff x="5910880" y="1652543"/>
            <a:chExt cx="1127605" cy="1753263"/>
          </a:xfrm>
        </p:grpSpPr>
        <p:sp>
          <p:nvSpPr>
            <p:cNvPr id="60425" name="Left-Right Arrow 13"/>
            <p:cNvSpPr>
              <a:spLocks noChangeArrowheads="1"/>
            </p:cNvSpPr>
            <p:nvPr/>
          </p:nvSpPr>
          <p:spPr bwMode="auto">
            <a:xfrm>
              <a:off x="5910880" y="2429728"/>
              <a:ext cx="1127605" cy="484632"/>
            </a:xfrm>
            <a:prstGeom prst="leftRightArrow">
              <a:avLst>
                <a:gd name="adj1" fmla="val 50000"/>
                <a:gd name="adj2" fmla="val 5000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2200"/>
            </a:p>
          </p:txBody>
        </p:sp>
        <p:sp>
          <p:nvSpPr>
            <p:cNvPr id="60426" name="TextBox 14"/>
            <p:cNvSpPr txBox="1">
              <a:spLocks noChangeArrowheads="1"/>
            </p:cNvSpPr>
            <p:nvPr/>
          </p:nvSpPr>
          <p:spPr bwMode="auto">
            <a:xfrm rot="18473195">
              <a:off x="5702817" y="2313640"/>
              <a:ext cx="1753263" cy="4310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200"/>
                <a:t>Operational</a:t>
              </a:r>
            </a:p>
          </p:txBody>
        </p:sp>
      </p:grpSp>
      <p:grpSp>
        <p:nvGrpSpPr>
          <p:cNvPr id="4" name="Group 28"/>
          <p:cNvGrpSpPr/>
          <p:nvPr/>
        </p:nvGrpSpPr>
        <p:grpSpPr>
          <a:xfrm>
            <a:off x="3567545" y="384822"/>
            <a:ext cx="5576455" cy="4695178"/>
            <a:chOff x="3567545" y="384822"/>
            <a:chExt cx="5576455" cy="4695178"/>
          </a:xfrm>
        </p:grpSpPr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859903" y="384822"/>
              <a:ext cx="5284097" cy="3530676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</p:spPr>
        </p:pic>
        <p:sp>
          <p:nvSpPr>
            <p:cNvPr id="26" name="Oval 25"/>
            <p:cNvSpPr/>
            <p:nvPr/>
          </p:nvSpPr>
          <p:spPr bwMode="auto">
            <a:xfrm>
              <a:off x="3567545" y="4953000"/>
              <a:ext cx="92364" cy="127000"/>
            </a:xfrm>
            <a:prstGeom prst="ellipse">
              <a:avLst/>
            </a:prstGeom>
            <a:noFill/>
            <a:ln w="95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8" charset="0"/>
              </a:endParaRPr>
            </a:p>
          </p:txBody>
        </p:sp>
        <p:cxnSp>
          <p:nvCxnSpPr>
            <p:cNvPr id="28" name="Straight Connector 27"/>
            <p:cNvCxnSpPr>
              <a:stCxn id="26" idx="7"/>
            </p:cNvCxnSpPr>
            <p:nvPr/>
          </p:nvCxnSpPr>
          <p:spPr bwMode="auto">
            <a:xfrm rot="5400000" flipH="1" flipV="1">
              <a:off x="3609210" y="3985718"/>
              <a:ext cx="1023054" cy="94870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44" name="Up-Down Arrow 43"/>
          <p:cNvSpPr/>
          <p:nvPr/>
        </p:nvSpPr>
        <p:spPr bwMode="auto">
          <a:xfrm>
            <a:off x="5571406" y="1652202"/>
            <a:ext cx="382350" cy="1256218"/>
          </a:xfrm>
          <a:prstGeom prst="up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8" charset="0"/>
            </a:endParaRPr>
          </a:p>
        </p:txBody>
      </p:sp>
      <p:sp>
        <p:nvSpPr>
          <p:cNvPr id="60418" name="Title 1"/>
          <p:cNvSpPr>
            <a:spLocks noGrp="1"/>
          </p:cNvSpPr>
          <p:nvPr>
            <p:ph type="title"/>
          </p:nvPr>
        </p:nvSpPr>
        <p:spPr>
          <a:xfrm>
            <a:off x="663562" y="-1"/>
            <a:ext cx="3173607" cy="1487450"/>
          </a:xfrm>
          <a:noFill/>
        </p:spPr>
        <p:txBody>
          <a:bodyPr/>
          <a:lstStyle/>
          <a:p>
            <a:pPr algn="l"/>
            <a:r>
              <a:rPr lang="en-US" dirty="0" smtClean="0">
                <a:ea typeface="ＭＳ Ｐゴシック" charset="-128"/>
                <a:cs typeface="ＭＳ Ｐゴシック" charset="-128"/>
              </a:rPr>
              <a:t>Living Laboratories</a:t>
            </a:r>
            <a:endParaRPr lang="en-US" dirty="0" smtClean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69879"/>
            <a:ext cx="8077581" cy="2556284"/>
          </a:xfrm>
        </p:spPr>
        <p:txBody>
          <a:bodyPr/>
          <a:lstStyle/>
          <a:p>
            <a:r>
              <a:rPr lang="en-US" dirty="0" smtClean="0"/>
              <a:t>Nail it Before You Scale 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3749EA-B942-5E47-9A71-08380CDA35E8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1621" y="0"/>
            <a:ext cx="3403600" cy="23876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72400" cy="868362"/>
          </a:xfrm>
        </p:spPr>
        <p:txBody>
          <a:bodyPr/>
          <a:lstStyle/>
          <a:p>
            <a:r>
              <a:rPr lang="en-US" dirty="0" smtClean="0"/>
              <a:t>Energy Transparent Building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3749EA-B942-5E47-9A71-08380CDA35E8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pic>
        <p:nvPicPr>
          <p:cNvPr id="5" name="Picture 4" descr="Picture 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47900" y="2101850"/>
            <a:ext cx="4305300" cy="445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Screen shot 2010-09-29 at 12.27.13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3076" y="1057253"/>
            <a:ext cx="3508524" cy="14192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13200" y="1866900"/>
            <a:ext cx="17585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/>
              <a:t>Whole Bldg</a:t>
            </a:r>
            <a:endParaRPr lang="en-US" b="0" dirty="0"/>
          </a:p>
        </p:txBody>
      </p:sp>
      <p:grpSp>
        <p:nvGrpSpPr>
          <p:cNvPr id="3" name="Group 74"/>
          <p:cNvGrpSpPr/>
          <p:nvPr/>
        </p:nvGrpSpPr>
        <p:grpSpPr>
          <a:xfrm>
            <a:off x="0" y="1155700"/>
            <a:ext cx="4787900" cy="3873500"/>
            <a:chOff x="0" y="1155700"/>
            <a:chExt cx="4787900" cy="3873500"/>
          </a:xfrm>
        </p:grpSpPr>
        <p:cxnSp>
          <p:nvCxnSpPr>
            <p:cNvPr id="32" name="Straight Connector 31"/>
            <p:cNvCxnSpPr>
              <a:stCxn id="27" idx="4"/>
            </p:cNvCxnSpPr>
            <p:nvPr/>
          </p:nvCxnSpPr>
          <p:spPr bwMode="auto">
            <a:xfrm flipH="1" flipV="1">
              <a:off x="2082800" y="1498600"/>
              <a:ext cx="2108200" cy="21844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" name="Straight Connector 32"/>
            <p:cNvCxnSpPr>
              <a:stCxn id="27" idx="4"/>
            </p:cNvCxnSpPr>
            <p:nvPr/>
          </p:nvCxnSpPr>
          <p:spPr bwMode="auto">
            <a:xfrm flipH="1" flipV="1">
              <a:off x="2794000" y="2540000"/>
              <a:ext cx="1397000" cy="11430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6" name="Group 36"/>
            <p:cNvGrpSpPr/>
            <p:nvPr/>
          </p:nvGrpSpPr>
          <p:grpSpPr>
            <a:xfrm>
              <a:off x="0" y="1155700"/>
              <a:ext cx="4787900" cy="3873500"/>
              <a:chOff x="0" y="1155700"/>
              <a:chExt cx="4787900" cy="3873500"/>
            </a:xfrm>
          </p:grpSpPr>
          <p:pic>
            <p:nvPicPr>
              <p:cNvPr id="9" name="Picture 8" descr="Screen shot 2010-09-29 at 11.55.38 AM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1155700"/>
                <a:ext cx="2222500" cy="1783219"/>
              </a:xfrm>
              <a:prstGeom prst="rect">
                <a:avLst/>
              </a:prstGeom>
            </p:spPr>
          </p:pic>
          <p:pic>
            <p:nvPicPr>
              <p:cNvPr id="10" name="Picture 9" descr="Screen shot 2010-09-29 at 11.56.48 AM.png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22300" y="2305050"/>
                <a:ext cx="2254250" cy="1806037"/>
              </a:xfrm>
              <a:prstGeom prst="rect">
                <a:avLst/>
              </a:prstGeom>
            </p:spPr>
          </p:pic>
          <p:pic>
            <p:nvPicPr>
              <p:cNvPr id="8" name="Picture 7" descr="Screen shot 2010-09-29 at 11.54.15 AM.png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0" y="3225800"/>
                <a:ext cx="2217224" cy="1803400"/>
              </a:xfrm>
              <a:prstGeom prst="rect">
                <a:avLst/>
              </a:prstGeom>
            </p:spPr>
          </p:pic>
          <p:sp>
            <p:nvSpPr>
              <p:cNvPr id="27" name="Freeform 26"/>
              <p:cNvSpPr/>
              <p:nvPr/>
            </p:nvSpPr>
            <p:spPr bwMode="auto">
              <a:xfrm>
                <a:off x="4191000" y="3683000"/>
                <a:ext cx="596900" cy="330200"/>
              </a:xfrm>
              <a:custGeom>
                <a:avLst/>
                <a:gdLst>
                  <a:gd name="connsiteX0" fmla="*/ 596900 w 596900"/>
                  <a:gd name="connsiteY0" fmla="*/ 88900 h 330200"/>
                  <a:gd name="connsiteX1" fmla="*/ 596900 w 596900"/>
                  <a:gd name="connsiteY1" fmla="*/ 203200 h 330200"/>
                  <a:gd name="connsiteX2" fmla="*/ 596900 w 596900"/>
                  <a:gd name="connsiteY2" fmla="*/ 330200 h 330200"/>
                  <a:gd name="connsiteX3" fmla="*/ 12700 w 596900"/>
                  <a:gd name="connsiteY3" fmla="*/ 165100 h 330200"/>
                  <a:gd name="connsiteX4" fmla="*/ 0 w 596900"/>
                  <a:gd name="connsiteY4" fmla="*/ 0 h 330200"/>
                  <a:gd name="connsiteX5" fmla="*/ 596900 w 596900"/>
                  <a:gd name="connsiteY5" fmla="*/ 88900 h 330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96900" h="330200">
                    <a:moveTo>
                      <a:pt x="596900" y="88900"/>
                    </a:moveTo>
                    <a:lnTo>
                      <a:pt x="596900" y="203200"/>
                    </a:lnTo>
                    <a:lnTo>
                      <a:pt x="596900" y="330200"/>
                    </a:lnTo>
                    <a:lnTo>
                      <a:pt x="12700" y="165100"/>
                    </a:lnTo>
                    <a:lnTo>
                      <a:pt x="0" y="0"/>
                    </a:lnTo>
                    <a:lnTo>
                      <a:pt x="596900" y="88900"/>
                    </a:lnTo>
                    <a:close/>
                  </a:path>
                </a:pathLst>
              </a:custGeom>
              <a:solidFill>
                <a:srgbClr val="FF0000">
                  <a:alpha val="66000"/>
                </a:srgb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08" charset="0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228600" y="1930400"/>
                <a:ext cx="141547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0" dirty="0" smtClean="0">
                    <a:solidFill>
                      <a:srgbClr val="FF0000"/>
                    </a:solidFill>
                  </a:rPr>
                  <a:t>MCL equip</a:t>
                </a:r>
                <a:endParaRPr lang="en-US" sz="2000" b="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1016000" y="2959100"/>
                <a:ext cx="128685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0" dirty="0" smtClean="0">
                    <a:solidFill>
                      <a:srgbClr val="FF0000"/>
                    </a:solidFill>
                  </a:rPr>
                  <a:t>MCL infra</a:t>
                </a:r>
                <a:endParaRPr lang="en-US" sz="2000" b="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469900" y="4356100"/>
                <a:ext cx="118704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0" dirty="0" smtClean="0">
                    <a:solidFill>
                      <a:srgbClr val="FF0000"/>
                    </a:solidFill>
                  </a:rPr>
                  <a:t>MCL </a:t>
                </a:r>
                <a:r>
                  <a:rPr lang="en-US" sz="2000" b="0" dirty="0" err="1" smtClean="0">
                    <a:solidFill>
                      <a:srgbClr val="FF0000"/>
                    </a:solidFill>
                  </a:rPr>
                  <a:t>vac</a:t>
                </a:r>
                <a:endParaRPr lang="en-US" sz="2000" b="0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35" name="Straight Connector 34"/>
              <p:cNvCxnSpPr>
                <a:stCxn id="27" idx="4"/>
              </p:cNvCxnSpPr>
              <p:nvPr/>
            </p:nvCxnSpPr>
            <p:spPr bwMode="auto">
              <a:xfrm flipH="1" flipV="1">
                <a:off x="2133600" y="3454400"/>
                <a:ext cx="2057400" cy="22860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grpSp>
        <p:nvGrpSpPr>
          <p:cNvPr id="11" name="Group 46"/>
          <p:cNvGrpSpPr/>
          <p:nvPr/>
        </p:nvGrpSpPr>
        <p:grpSpPr>
          <a:xfrm>
            <a:off x="0" y="4292600"/>
            <a:ext cx="4330700" cy="2070100"/>
            <a:chOff x="0" y="4292600"/>
            <a:chExt cx="4330700" cy="2070100"/>
          </a:xfrm>
        </p:grpSpPr>
        <p:grpSp>
          <p:nvGrpSpPr>
            <p:cNvPr id="18" name="Group 42"/>
            <p:cNvGrpSpPr/>
            <p:nvPr/>
          </p:nvGrpSpPr>
          <p:grpSpPr>
            <a:xfrm>
              <a:off x="0" y="5054600"/>
              <a:ext cx="1596326" cy="1308100"/>
              <a:chOff x="0" y="5054600"/>
              <a:chExt cx="1596326" cy="1308100"/>
            </a:xfrm>
          </p:grpSpPr>
          <p:pic>
            <p:nvPicPr>
              <p:cNvPr id="44" name="Picture 43" descr="Screen shot 2010-09-29 at 11.59.40 AM.png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0" y="5054600"/>
                <a:ext cx="1596326" cy="1308100"/>
              </a:xfrm>
              <a:prstGeom prst="rect">
                <a:avLst/>
              </a:prstGeom>
            </p:spPr>
          </p:pic>
          <p:sp>
            <p:nvSpPr>
              <p:cNvPr id="45" name="TextBox 44"/>
              <p:cNvSpPr txBox="1"/>
              <p:nvPr/>
            </p:nvSpPr>
            <p:spPr>
              <a:xfrm>
                <a:off x="342900" y="5626100"/>
                <a:ext cx="102549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0" dirty="0" smtClean="0">
                    <a:solidFill>
                      <a:srgbClr val="800000"/>
                    </a:solidFill>
                  </a:rPr>
                  <a:t>servers</a:t>
                </a:r>
                <a:endParaRPr lang="en-US" sz="2000" b="0" dirty="0">
                  <a:solidFill>
                    <a:srgbClr val="800000"/>
                  </a:solidFill>
                </a:endParaRPr>
              </a:p>
            </p:txBody>
          </p:sp>
        </p:grpSp>
        <p:cxnSp>
          <p:nvCxnSpPr>
            <p:cNvPr id="46" name="Straight Connector 45"/>
            <p:cNvCxnSpPr/>
            <p:nvPr/>
          </p:nvCxnSpPr>
          <p:spPr bwMode="auto">
            <a:xfrm flipV="1">
              <a:off x="1511300" y="4292600"/>
              <a:ext cx="2819400" cy="9906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9" name="Group 57"/>
          <p:cNvGrpSpPr/>
          <p:nvPr/>
        </p:nvGrpSpPr>
        <p:grpSpPr>
          <a:xfrm>
            <a:off x="3670300" y="1080035"/>
            <a:ext cx="5473700" cy="2641065"/>
            <a:chOff x="3670300" y="1080035"/>
            <a:chExt cx="5473700" cy="2641065"/>
          </a:xfrm>
        </p:grpSpPr>
        <p:sp>
          <p:nvSpPr>
            <p:cNvPr id="48" name="Freeform 47"/>
            <p:cNvSpPr/>
            <p:nvPr/>
          </p:nvSpPr>
          <p:spPr bwMode="auto">
            <a:xfrm>
              <a:off x="3670300" y="3454400"/>
              <a:ext cx="850900" cy="266700"/>
            </a:xfrm>
            <a:custGeom>
              <a:avLst/>
              <a:gdLst>
                <a:gd name="connsiteX0" fmla="*/ 12700 w 850900"/>
                <a:gd name="connsiteY0" fmla="*/ 0 h 266700"/>
                <a:gd name="connsiteX1" fmla="*/ 0 w 850900"/>
                <a:gd name="connsiteY1" fmla="*/ 177800 h 266700"/>
                <a:gd name="connsiteX2" fmla="*/ 850900 w 850900"/>
                <a:gd name="connsiteY2" fmla="*/ 266700 h 266700"/>
                <a:gd name="connsiteX3" fmla="*/ 850900 w 850900"/>
                <a:gd name="connsiteY3" fmla="*/ 50800 h 266700"/>
                <a:gd name="connsiteX4" fmla="*/ 12700 w 850900"/>
                <a:gd name="connsiteY4" fmla="*/ 0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0900" h="266700">
                  <a:moveTo>
                    <a:pt x="12700" y="0"/>
                  </a:moveTo>
                  <a:lnTo>
                    <a:pt x="0" y="177800"/>
                  </a:lnTo>
                  <a:lnTo>
                    <a:pt x="850900" y="266700"/>
                  </a:lnTo>
                  <a:lnTo>
                    <a:pt x="850900" y="50800"/>
                  </a:lnTo>
                  <a:lnTo>
                    <a:pt x="12700" y="0"/>
                  </a:lnTo>
                  <a:close/>
                </a:path>
              </a:pathLst>
            </a:custGeom>
            <a:solidFill>
              <a:srgbClr val="59B674">
                <a:alpha val="68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8" charset="0"/>
              </a:endParaRPr>
            </a:p>
          </p:txBody>
        </p:sp>
        <p:grpSp>
          <p:nvGrpSpPr>
            <p:cNvPr id="20" name="Group 52"/>
            <p:cNvGrpSpPr/>
            <p:nvPr/>
          </p:nvGrpSpPr>
          <p:grpSpPr>
            <a:xfrm>
              <a:off x="7048500" y="1080035"/>
              <a:ext cx="2095500" cy="1617790"/>
              <a:chOff x="7048500" y="1080035"/>
              <a:chExt cx="2095500" cy="1617790"/>
            </a:xfrm>
          </p:grpSpPr>
          <p:pic>
            <p:nvPicPr>
              <p:cNvPr id="12" name="Picture 11" descr="Screen shot 2010-09-29 at 12.01.34 PM.png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048500" y="1080035"/>
                <a:ext cx="2095500" cy="1617790"/>
              </a:xfrm>
              <a:prstGeom prst="rect">
                <a:avLst/>
              </a:prstGeom>
            </p:spPr>
          </p:pic>
          <p:sp>
            <p:nvSpPr>
              <p:cNvPr id="50" name="TextBox 49"/>
              <p:cNvSpPr txBox="1"/>
              <p:nvPr/>
            </p:nvSpPr>
            <p:spPr>
              <a:xfrm>
                <a:off x="7302500" y="1168400"/>
                <a:ext cx="136903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b="0" dirty="0" smtClean="0">
                    <a:solidFill>
                      <a:srgbClr val="59B674"/>
                    </a:solidFill>
                  </a:rPr>
                  <a:t>DOP HVAC</a:t>
                </a:r>
                <a:endParaRPr lang="en-US" sz="1800" b="0" dirty="0">
                  <a:solidFill>
                    <a:srgbClr val="59B674"/>
                  </a:solidFill>
                </a:endParaRPr>
              </a:p>
            </p:txBody>
          </p:sp>
        </p:grpSp>
        <p:cxnSp>
          <p:nvCxnSpPr>
            <p:cNvPr id="57" name="Straight Connector 56"/>
            <p:cNvCxnSpPr>
              <a:stCxn id="48" idx="3"/>
            </p:cNvCxnSpPr>
            <p:nvPr/>
          </p:nvCxnSpPr>
          <p:spPr bwMode="auto">
            <a:xfrm flipV="1">
              <a:off x="4521200" y="2501900"/>
              <a:ext cx="2641600" cy="10033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59B67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2" name="Group 24"/>
          <p:cNvGrpSpPr/>
          <p:nvPr/>
        </p:nvGrpSpPr>
        <p:grpSpPr>
          <a:xfrm>
            <a:off x="3695700" y="2691142"/>
            <a:ext cx="5086350" cy="1664958"/>
            <a:chOff x="3695700" y="2691142"/>
            <a:chExt cx="5086350" cy="1664958"/>
          </a:xfrm>
        </p:grpSpPr>
        <p:grpSp>
          <p:nvGrpSpPr>
            <p:cNvPr id="23" name="Group 17"/>
            <p:cNvGrpSpPr/>
            <p:nvPr/>
          </p:nvGrpSpPr>
          <p:grpSpPr>
            <a:xfrm>
              <a:off x="6845300" y="2691142"/>
              <a:ext cx="1936750" cy="1530597"/>
              <a:chOff x="6845300" y="2691142"/>
              <a:chExt cx="1936750" cy="1530597"/>
            </a:xfrm>
          </p:grpSpPr>
          <p:pic>
            <p:nvPicPr>
              <p:cNvPr id="13" name="Picture 12" descr="Screen shot 2010-09-29 at 12.03.01 PM.png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845300" y="2691142"/>
                <a:ext cx="1936750" cy="1530597"/>
              </a:xfrm>
              <a:prstGeom prst="rect">
                <a:avLst/>
              </a:prstGeom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6959600" y="3289300"/>
                <a:ext cx="156750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0" dirty="0" smtClean="0">
                    <a:solidFill>
                      <a:srgbClr val="800000"/>
                    </a:solidFill>
                  </a:rPr>
                  <a:t>Central vent</a:t>
                </a:r>
                <a:endParaRPr lang="en-US" sz="2000" b="0" dirty="0">
                  <a:solidFill>
                    <a:srgbClr val="800000"/>
                  </a:solidFill>
                </a:endParaRPr>
              </a:p>
            </p:txBody>
          </p:sp>
        </p:grpSp>
        <p:cxnSp>
          <p:nvCxnSpPr>
            <p:cNvPr id="21" name="Straight Connector 20"/>
            <p:cNvCxnSpPr/>
            <p:nvPr/>
          </p:nvCxnSpPr>
          <p:spPr bwMode="auto">
            <a:xfrm flipV="1">
              <a:off x="5867400" y="3365500"/>
              <a:ext cx="1320800" cy="6477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99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4" name="Freeform 23"/>
            <p:cNvSpPr/>
            <p:nvPr/>
          </p:nvSpPr>
          <p:spPr bwMode="auto">
            <a:xfrm>
              <a:off x="3695700" y="3759200"/>
              <a:ext cx="2159000" cy="596900"/>
            </a:xfrm>
            <a:custGeom>
              <a:avLst/>
              <a:gdLst>
                <a:gd name="connsiteX0" fmla="*/ 2159000 w 2159000"/>
                <a:gd name="connsiteY0" fmla="*/ 381000 h 596900"/>
                <a:gd name="connsiteX1" fmla="*/ 2159000 w 2159000"/>
                <a:gd name="connsiteY1" fmla="*/ 25400 h 596900"/>
                <a:gd name="connsiteX2" fmla="*/ 1079500 w 2159000"/>
                <a:gd name="connsiteY2" fmla="*/ 215900 h 596900"/>
                <a:gd name="connsiteX3" fmla="*/ 0 w 2159000"/>
                <a:gd name="connsiteY3" fmla="*/ 0 h 596900"/>
                <a:gd name="connsiteX4" fmla="*/ 12700 w 2159000"/>
                <a:gd name="connsiteY4" fmla="*/ 254000 h 596900"/>
                <a:gd name="connsiteX5" fmla="*/ 1104900 w 2159000"/>
                <a:gd name="connsiteY5" fmla="*/ 596900 h 596900"/>
                <a:gd name="connsiteX6" fmla="*/ 2159000 w 2159000"/>
                <a:gd name="connsiteY6" fmla="*/ 381000 h 596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59000" h="596900">
                  <a:moveTo>
                    <a:pt x="2159000" y="381000"/>
                  </a:moveTo>
                  <a:lnTo>
                    <a:pt x="2159000" y="25400"/>
                  </a:lnTo>
                  <a:lnTo>
                    <a:pt x="1079500" y="215900"/>
                  </a:lnTo>
                  <a:lnTo>
                    <a:pt x="0" y="0"/>
                  </a:lnTo>
                  <a:lnTo>
                    <a:pt x="12700" y="254000"/>
                  </a:lnTo>
                  <a:lnTo>
                    <a:pt x="1104900" y="596900"/>
                  </a:lnTo>
                  <a:lnTo>
                    <a:pt x="2159000" y="381000"/>
                  </a:lnTo>
                  <a:close/>
                </a:path>
              </a:pathLst>
            </a:custGeom>
            <a:solidFill>
              <a:srgbClr val="990000">
                <a:alpha val="36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8" charset="0"/>
              </a:endParaRPr>
            </a:p>
          </p:txBody>
        </p:sp>
      </p:grpSp>
      <p:grpSp>
        <p:nvGrpSpPr>
          <p:cNvPr id="25" name="Group 60"/>
          <p:cNvGrpSpPr/>
          <p:nvPr/>
        </p:nvGrpSpPr>
        <p:grpSpPr>
          <a:xfrm>
            <a:off x="4787900" y="3517900"/>
            <a:ext cx="4356100" cy="1492250"/>
            <a:chOff x="4787900" y="3517900"/>
            <a:chExt cx="4356100" cy="1492250"/>
          </a:xfrm>
        </p:grpSpPr>
        <p:grpSp>
          <p:nvGrpSpPr>
            <p:cNvPr id="26" name="Group 53"/>
            <p:cNvGrpSpPr/>
            <p:nvPr/>
          </p:nvGrpSpPr>
          <p:grpSpPr>
            <a:xfrm>
              <a:off x="7480300" y="3684994"/>
              <a:ext cx="1663700" cy="1325156"/>
              <a:chOff x="7480300" y="3684994"/>
              <a:chExt cx="1663700" cy="1325156"/>
            </a:xfrm>
          </p:grpSpPr>
          <p:pic>
            <p:nvPicPr>
              <p:cNvPr id="14" name="Picture 13" descr="Screen shot 2010-09-29 at 12.05.37 PM.png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480300" y="3684994"/>
                <a:ext cx="1663700" cy="1325156"/>
              </a:xfrm>
              <a:prstGeom prst="rect">
                <a:avLst/>
              </a:prstGeom>
            </p:spPr>
          </p:pic>
          <p:sp>
            <p:nvSpPr>
              <p:cNvPr id="51" name="TextBox 50"/>
              <p:cNvSpPr txBox="1"/>
              <p:nvPr/>
            </p:nvSpPr>
            <p:spPr>
              <a:xfrm>
                <a:off x="7531100" y="4216400"/>
                <a:ext cx="14205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b="0" dirty="0" smtClean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rPr>
                  <a:t>office HVAC</a:t>
                </a:r>
                <a:endParaRPr lang="en-US" sz="1800" b="0" dirty="0">
                  <a:solidFill>
                    <a:schemeClr val="accent6">
                      <a:lumMod val="40000"/>
                      <a:lumOff val="60000"/>
                    </a:schemeClr>
                  </a:solidFill>
                </a:endParaRPr>
              </a:p>
            </p:txBody>
          </p:sp>
        </p:grpSp>
        <p:sp>
          <p:nvSpPr>
            <p:cNvPr id="49" name="Freeform 48"/>
            <p:cNvSpPr/>
            <p:nvPr/>
          </p:nvSpPr>
          <p:spPr bwMode="auto">
            <a:xfrm>
              <a:off x="4787900" y="3517900"/>
              <a:ext cx="1117600" cy="406400"/>
            </a:xfrm>
            <a:custGeom>
              <a:avLst/>
              <a:gdLst>
                <a:gd name="connsiteX0" fmla="*/ 0 w 1117600"/>
                <a:gd name="connsiteY0" fmla="*/ 406400 h 406400"/>
                <a:gd name="connsiteX1" fmla="*/ 0 w 1117600"/>
                <a:gd name="connsiteY1" fmla="*/ 63500 h 406400"/>
                <a:gd name="connsiteX2" fmla="*/ 1117600 w 1117600"/>
                <a:gd name="connsiteY2" fmla="*/ 0 h 406400"/>
                <a:gd name="connsiteX3" fmla="*/ 1079500 w 1117600"/>
                <a:gd name="connsiteY3" fmla="*/ 241300 h 406400"/>
                <a:gd name="connsiteX4" fmla="*/ 0 w 1117600"/>
                <a:gd name="connsiteY4" fmla="*/ 406400 h 40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00" h="406400">
                  <a:moveTo>
                    <a:pt x="0" y="406400"/>
                  </a:moveTo>
                  <a:lnTo>
                    <a:pt x="0" y="63500"/>
                  </a:lnTo>
                  <a:lnTo>
                    <a:pt x="1117600" y="0"/>
                  </a:lnTo>
                  <a:lnTo>
                    <a:pt x="1079500" y="241300"/>
                  </a:lnTo>
                  <a:lnTo>
                    <a:pt x="0" y="406400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  <a:alpha val="61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8" charset="0"/>
              </a:endParaRPr>
            </a:p>
          </p:txBody>
        </p:sp>
        <p:cxnSp>
          <p:nvCxnSpPr>
            <p:cNvPr id="60" name="Straight Connector 59"/>
            <p:cNvCxnSpPr>
              <a:stCxn id="49" idx="3"/>
            </p:cNvCxnSpPr>
            <p:nvPr/>
          </p:nvCxnSpPr>
          <p:spPr bwMode="auto">
            <a:xfrm>
              <a:off x="5867400" y="3759200"/>
              <a:ext cx="1689100" cy="10287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1" name="Group 63"/>
          <p:cNvGrpSpPr/>
          <p:nvPr/>
        </p:nvGrpSpPr>
        <p:grpSpPr>
          <a:xfrm>
            <a:off x="5346700" y="4406900"/>
            <a:ext cx="3594100" cy="2133599"/>
            <a:chOff x="5346700" y="4406900"/>
            <a:chExt cx="3594100" cy="2133599"/>
          </a:xfrm>
        </p:grpSpPr>
        <p:grpSp>
          <p:nvGrpSpPr>
            <p:cNvPr id="34" name="Group 54"/>
            <p:cNvGrpSpPr/>
            <p:nvPr/>
          </p:nvGrpSpPr>
          <p:grpSpPr>
            <a:xfrm>
              <a:off x="6985000" y="5011829"/>
              <a:ext cx="1955800" cy="1528670"/>
              <a:chOff x="6985000" y="5011829"/>
              <a:chExt cx="1955800" cy="1528670"/>
            </a:xfrm>
          </p:grpSpPr>
          <p:pic>
            <p:nvPicPr>
              <p:cNvPr id="15" name="Picture 14" descr="Screen shot 2010-09-29 at 12.06.09 PM.png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985000" y="5011829"/>
                <a:ext cx="1955800" cy="1528670"/>
              </a:xfrm>
              <a:prstGeom prst="rect">
                <a:avLst/>
              </a:prstGeom>
            </p:spPr>
          </p:pic>
          <p:sp>
            <p:nvSpPr>
              <p:cNvPr id="52" name="TextBox 51"/>
              <p:cNvSpPr txBox="1"/>
              <p:nvPr/>
            </p:nvSpPr>
            <p:spPr>
              <a:xfrm>
                <a:off x="7162800" y="5067300"/>
                <a:ext cx="144241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b="0" dirty="0" smtClean="0"/>
                  <a:t>inst Lab 199</a:t>
                </a:r>
              </a:p>
              <a:p>
                <a:r>
                  <a:rPr lang="en-US" sz="1800" b="0" dirty="0" smtClean="0"/>
                  <a:t> HVAC</a:t>
                </a:r>
                <a:endParaRPr lang="en-US" sz="1800" b="0" dirty="0"/>
              </a:p>
            </p:txBody>
          </p:sp>
        </p:grpSp>
        <p:cxnSp>
          <p:nvCxnSpPr>
            <p:cNvPr id="63" name="Straight Connector 62"/>
            <p:cNvCxnSpPr/>
            <p:nvPr/>
          </p:nvCxnSpPr>
          <p:spPr bwMode="auto">
            <a:xfrm rot="16200000" flipV="1">
              <a:off x="5302250" y="4451350"/>
              <a:ext cx="1790700" cy="17018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6" name="Group 73"/>
          <p:cNvGrpSpPr/>
          <p:nvPr/>
        </p:nvGrpSpPr>
        <p:grpSpPr>
          <a:xfrm>
            <a:off x="2146300" y="5022704"/>
            <a:ext cx="1904999" cy="1505095"/>
            <a:chOff x="2146300" y="5022704"/>
            <a:chExt cx="1904999" cy="1505095"/>
          </a:xfrm>
        </p:grpSpPr>
        <p:pic>
          <p:nvPicPr>
            <p:cNvPr id="65" name="Picture 64" descr="Screen shot 2010-09-29 at 1.00.49 PM.png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146300" y="5022704"/>
              <a:ext cx="1904999" cy="1505095"/>
            </a:xfrm>
            <a:prstGeom prst="rect">
              <a:avLst/>
            </a:prstGeom>
          </p:spPr>
        </p:pic>
        <p:sp>
          <p:nvSpPr>
            <p:cNvPr id="69" name="TextBox 68"/>
            <p:cNvSpPr txBox="1"/>
            <p:nvPr/>
          </p:nvSpPr>
          <p:spPr>
            <a:xfrm>
              <a:off x="2413000" y="5981700"/>
              <a:ext cx="13824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0" dirty="0" smtClean="0">
                  <a:solidFill>
                    <a:srgbClr val="800000"/>
                  </a:solidFill>
                </a:rPr>
                <a:t>Plug loads</a:t>
              </a:r>
              <a:endParaRPr lang="en-US" sz="2000" b="0" dirty="0">
                <a:solidFill>
                  <a:srgbClr val="800000"/>
                </a:solidFill>
              </a:endParaRPr>
            </a:p>
          </p:txBody>
        </p:sp>
      </p:grpSp>
      <p:grpSp>
        <p:nvGrpSpPr>
          <p:cNvPr id="37" name="Group 71"/>
          <p:cNvGrpSpPr/>
          <p:nvPr/>
        </p:nvGrpSpPr>
        <p:grpSpPr>
          <a:xfrm>
            <a:off x="3926158" y="4787900"/>
            <a:ext cx="1579292" cy="1257300"/>
            <a:chOff x="3926158" y="4787900"/>
            <a:chExt cx="1579292" cy="1257300"/>
          </a:xfrm>
        </p:grpSpPr>
        <p:pic>
          <p:nvPicPr>
            <p:cNvPr id="67" name="Picture 66" descr="Screen shot 2010-09-29 at 12.59.43 PM.png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926158" y="4787900"/>
              <a:ext cx="1579292" cy="1257300"/>
            </a:xfrm>
            <a:prstGeom prst="rect">
              <a:avLst/>
            </a:prstGeom>
          </p:spPr>
        </p:pic>
        <p:sp>
          <p:nvSpPr>
            <p:cNvPr id="70" name="TextBox 69"/>
            <p:cNvSpPr txBox="1"/>
            <p:nvPr/>
          </p:nvSpPr>
          <p:spPr>
            <a:xfrm>
              <a:off x="4152900" y="5511800"/>
              <a:ext cx="108309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0" dirty="0" smtClean="0">
                  <a:solidFill>
                    <a:srgbClr val="800000"/>
                  </a:solidFill>
                </a:rPr>
                <a:t>Lighting</a:t>
              </a:r>
              <a:endParaRPr lang="en-US" sz="2000" b="0" dirty="0">
                <a:solidFill>
                  <a:srgbClr val="800000"/>
                </a:solidFill>
              </a:endParaRPr>
            </a:p>
          </p:txBody>
        </p:sp>
      </p:grpSp>
      <p:grpSp>
        <p:nvGrpSpPr>
          <p:cNvPr id="38" name="Group 72"/>
          <p:cNvGrpSpPr/>
          <p:nvPr/>
        </p:nvGrpSpPr>
        <p:grpSpPr>
          <a:xfrm>
            <a:off x="5360493" y="5207000"/>
            <a:ext cx="1713407" cy="1371600"/>
            <a:chOff x="5360493" y="5397500"/>
            <a:chExt cx="1544503" cy="1181100"/>
          </a:xfrm>
        </p:grpSpPr>
        <p:pic>
          <p:nvPicPr>
            <p:cNvPr id="66" name="Picture 65" descr="Screen shot 2010-09-29 at 1.01.44 PM.png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360493" y="5397500"/>
              <a:ext cx="1446706" cy="1181100"/>
            </a:xfrm>
            <a:prstGeom prst="rect">
              <a:avLst/>
            </a:prstGeom>
          </p:spPr>
        </p:pic>
        <p:sp>
          <p:nvSpPr>
            <p:cNvPr id="71" name="TextBox 70"/>
            <p:cNvSpPr txBox="1"/>
            <p:nvPr/>
          </p:nvSpPr>
          <p:spPr>
            <a:xfrm>
              <a:off x="5422900" y="6096000"/>
              <a:ext cx="1482096" cy="344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0" dirty="0" smtClean="0">
                  <a:solidFill>
                    <a:srgbClr val="800000"/>
                  </a:solidFill>
                </a:rPr>
                <a:t>Parking Lot</a:t>
              </a:r>
              <a:endParaRPr lang="en-US" sz="2000" b="0" dirty="0">
                <a:solidFill>
                  <a:srgbClr val="800000"/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Mother nature …</a:t>
            </a:r>
            <a:endParaRPr lang="en-US" dirty="0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457200" y="5681663"/>
            <a:ext cx="8229600" cy="444500"/>
          </a:xfrm>
        </p:spPr>
        <p:txBody>
          <a:bodyPr>
            <a:normAutofit fontScale="92500" lnSpcReduction="20000"/>
          </a:bodyPr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D8C36B0-02F9-BC4F-A6DC-2A4D4C42458B}" type="slidenum">
              <a:rPr lang="en-US" smtClean="0"/>
              <a:pPr/>
              <a:t>41</a:t>
            </a:fld>
            <a:endParaRPr lang="en-US" smtClean="0"/>
          </a:p>
        </p:txBody>
      </p:sp>
      <p:grpSp>
        <p:nvGrpSpPr>
          <p:cNvPr id="2" name="Group 85"/>
          <p:cNvGrpSpPr>
            <a:grpSpLocks/>
          </p:cNvGrpSpPr>
          <p:nvPr/>
        </p:nvGrpSpPr>
        <p:grpSpPr bwMode="auto">
          <a:xfrm>
            <a:off x="382588" y="1135063"/>
            <a:ext cx="8210550" cy="5495925"/>
            <a:chOff x="3371866" y="3209924"/>
            <a:chExt cx="2616482" cy="1279047"/>
          </a:xfrm>
        </p:grpSpPr>
        <p:sp>
          <p:nvSpPr>
            <p:cNvPr id="22535" name="Freeform 86"/>
            <p:cNvSpPr>
              <a:spLocks noChangeArrowheads="1"/>
            </p:cNvSpPr>
            <p:nvPr/>
          </p:nvSpPr>
          <p:spPr bwMode="auto">
            <a:xfrm>
              <a:off x="3371866" y="3295562"/>
              <a:ext cx="2616482" cy="1193409"/>
            </a:xfrm>
            <a:custGeom>
              <a:avLst/>
              <a:gdLst>
                <a:gd name="T0" fmla="*/ 1324662 w 2616482"/>
                <a:gd name="T1" fmla="*/ 295615 h 1193409"/>
                <a:gd name="T2" fmla="*/ 1291820 w 2616482"/>
                <a:gd name="T3" fmla="*/ 1193409 h 1193409"/>
                <a:gd name="T4" fmla="*/ 0 w 2616482"/>
                <a:gd name="T5" fmla="*/ 766410 h 1193409"/>
                <a:gd name="T6" fmla="*/ 43791 w 2616482"/>
                <a:gd name="T7" fmla="*/ 32846 h 1193409"/>
                <a:gd name="T8" fmla="*/ 1269924 w 2616482"/>
                <a:gd name="T9" fmla="*/ 0 h 1193409"/>
                <a:gd name="T10" fmla="*/ 2616482 w 2616482"/>
                <a:gd name="T11" fmla="*/ 43794 h 1193409"/>
                <a:gd name="T12" fmla="*/ 2616482 w 2616482"/>
                <a:gd name="T13" fmla="*/ 175179 h 1193409"/>
                <a:gd name="T14" fmla="*/ 2539848 w 2616482"/>
                <a:gd name="T15" fmla="*/ 175179 h 1193409"/>
                <a:gd name="T16" fmla="*/ 2550796 w 2616482"/>
                <a:gd name="T17" fmla="*/ 952538 h 1193409"/>
                <a:gd name="T18" fmla="*/ 1269924 w 2616482"/>
                <a:gd name="T19" fmla="*/ 1193409 h 1193409"/>
                <a:gd name="T20" fmla="*/ 1291820 w 2616482"/>
                <a:gd name="T21" fmla="*/ 1149614 h 119340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616482"/>
                <a:gd name="T34" fmla="*/ 0 h 1193409"/>
                <a:gd name="T35" fmla="*/ 2616482 w 2616482"/>
                <a:gd name="T36" fmla="*/ 1193409 h 119340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616482" h="1193409">
                  <a:moveTo>
                    <a:pt x="1324662" y="295615"/>
                  </a:moveTo>
                  <a:lnTo>
                    <a:pt x="1291820" y="1193409"/>
                  </a:lnTo>
                  <a:lnTo>
                    <a:pt x="0" y="766410"/>
                  </a:lnTo>
                  <a:lnTo>
                    <a:pt x="43791" y="32846"/>
                  </a:lnTo>
                  <a:lnTo>
                    <a:pt x="1269924" y="0"/>
                  </a:lnTo>
                  <a:lnTo>
                    <a:pt x="2616482" y="43794"/>
                  </a:lnTo>
                  <a:lnTo>
                    <a:pt x="2616482" y="175179"/>
                  </a:lnTo>
                  <a:lnTo>
                    <a:pt x="2539848" y="175179"/>
                  </a:lnTo>
                  <a:lnTo>
                    <a:pt x="2550796" y="952538"/>
                  </a:lnTo>
                  <a:lnTo>
                    <a:pt x="1269924" y="1193409"/>
                  </a:lnTo>
                  <a:lnTo>
                    <a:pt x="1291820" y="1149614"/>
                  </a:lnTo>
                </a:path>
              </a:pathLst>
            </a:custGeom>
            <a:solidFill>
              <a:schemeClr val="accent1">
                <a:alpha val="65881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22536" name="Straight Connector 87"/>
            <p:cNvCxnSpPr>
              <a:cxnSpLocks noChangeShapeType="1"/>
              <a:endCxn id="22535" idx="0"/>
            </p:cNvCxnSpPr>
            <p:nvPr/>
          </p:nvCxnSpPr>
          <p:spPr bwMode="auto">
            <a:xfrm>
              <a:off x="3404709" y="3459792"/>
              <a:ext cx="1291819" cy="13138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2537" name="Straight Connector 88"/>
            <p:cNvCxnSpPr>
              <a:cxnSpLocks noChangeShapeType="1"/>
              <a:stCxn id="22535" idx="0"/>
              <a:endCxn id="22535" idx="6"/>
            </p:cNvCxnSpPr>
            <p:nvPr/>
          </p:nvCxnSpPr>
          <p:spPr bwMode="auto">
            <a:xfrm flipV="1">
              <a:off x="4696528" y="3470741"/>
              <a:ext cx="1291820" cy="1204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2538" name="Straight Connector 89"/>
            <p:cNvCxnSpPr>
              <a:cxnSpLocks noChangeShapeType="1"/>
              <a:stCxn id="22535" idx="3"/>
            </p:cNvCxnSpPr>
            <p:nvPr/>
          </p:nvCxnSpPr>
          <p:spPr bwMode="auto">
            <a:xfrm>
              <a:off x="3415657" y="3328408"/>
              <a:ext cx="1308743" cy="1101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2539" name="Straight Connector 90"/>
            <p:cNvCxnSpPr>
              <a:cxnSpLocks noChangeShapeType="1"/>
              <a:endCxn id="22535" idx="5"/>
            </p:cNvCxnSpPr>
            <p:nvPr/>
          </p:nvCxnSpPr>
          <p:spPr bwMode="auto">
            <a:xfrm flipV="1">
              <a:off x="4721225" y="3339356"/>
              <a:ext cx="1267123" cy="991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2540" name="Straight Connector 91"/>
            <p:cNvCxnSpPr>
              <a:cxnSpLocks noChangeShapeType="1"/>
            </p:cNvCxnSpPr>
            <p:nvPr/>
          </p:nvCxnSpPr>
          <p:spPr bwMode="auto">
            <a:xfrm flipV="1">
              <a:off x="4725103" y="3432175"/>
              <a:ext cx="2472" cy="1590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12" name="Pie 11"/>
            <p:cNvSpPr/>
            <p:nvPr/>
          </p:nvSpPr>
          <p:spPr bwMode="auto">
            <a:xfrm rot="5775105">
              <a:off x="4107742" y="3279765"/>
              <a:ext cx="318099" cy="228664"/>
            </a:xfrm>
            <a:prstGeom prst="pie">
              <a:avLst>
                <a:gd name="adj1" fmla="val 5228256"/>
                <a:gd name="adj2" fmla="val 16200000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Arial" pitchFamily="-108" charset="0"/>
              </a:endParaRPr>
            </a:p>
          </p:txBody>
        </p:sp>
        <p:sp>
          <p:nvSpPr>
            <p:cNvPr id="13" name="Pie 12"/>
            <p:cNvSpPr/>
            <p:nvPr/>
          </p:nvSpPr>
          <p:spPr bwMode="auto">
            <a:xfrm rot="5775105">
              <a:off x="3711627" y="3254642"/>
              <a:ext cx="318099" cy="228664"/>
            </a:xfrm>
            <a:prstGeom prst="pie">
              <a:avLst>
                <a:gd name="adj1" fmla="val 5228256"/>
                <a:gd name="adj2" fmla="val 16200000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Arial" pitchFamily="-108" charset="0"/>
              </a:endParaRPr>
            </a:p>
          </p:txBody>
        </p:sp>
      </p:grpSp>
      <p:pic>
        <p:nvPicPr>
          <p:cNvPr id="22534" name="Picture 14" descr="Screen shot 2010-07-09 at 12.01.58 A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1144588"/>
            <a:ext cx="6784975" cy="524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092698"/>
            <a:ext cx="835338" cy="765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" name="Straight Arrow Connector 16"/>
          <p:cNvCxnSpPr/>
          <p:nvPr/>
        </p:nvCxnSpPr>
        <p:spPr bwMode="auto">
          <a:xfrm>
            <a:off x="0" y="2959100"/>
            <a:ext cx="15240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>
            <a:off x="0" y="2362200"/>
            <a:ext cx="15240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9" name="Picture 4" descr="rm165 computer 03 12 2010 089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81875" y="3848100"/>
            <a:ext cx="1762125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at Scale 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7197" y="1276171"/>
            <a:ext cx="7772400" cy="4724400"/>
          </a:xfrm>
        </p:spPr>
        <p:txBody>
          <a:bodyPr/>
          <a:lstStyle/>
          <a:p>
            <a:r>
              <a:rPr lang="en-US" dirty="0" smtClean="0"/>
              <a:t>Scaling how?</a:t>
            </a:r>
          </a:p>
          <a:p>
            <a:pPr lvl="1"/>
            <a:r>
              <a:rPr lang="en-US" dirty="0" smtClean="0"/>
              <a:t># nodes, extent, fidelity, scientific accuracy, cost, reliability, duration, realism, …</a:t>
            </a:r>
          </a:p>
          <a:p>
            <a:r>
              <a:rPr lang="en-US" dirty="0" smtClean="0"/>
              <a:t>Scaling why?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Need to approach </a:t>
            </a:r>
            <a:r>
              <a:rPr lang="en-US" dirty="0" err="1" smtClean="0"/>
              <a:t>RaS</a:t>
            </a:r>
            <a:r>
              <a:rPr lang="en-US" dirty="0" smtClean="0"/>
              <a:t> fundamentally differently than traditional lab/simulation style academic research</a:t>
            </a:r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3749EA-B942-5E47-9A71-08380CDA35E8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Tale from times past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3749EA-B942-5E47-9A71-08380CDA35E8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8662" y="1188767"/>
            <a:ext cx="5676781" cy="4257586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6" name="Picture 4" descr="C:\home\david\Projects\now\retreats\nowSortSmall+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020700"/>
            <a:ext cx="2127975" cy="2837300"/>
          </a:xfrm>
          <a:prstGeom prst="rect">
            <a:avLst/>
          </a:prstGeom>
          <a:noFill/>
        </p:spPr>
      </p:pic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5448356" y="5587214"/>
            <a:ext cx="3238858" cy="816667"/>
            <a:chOff x="3930" y="2711"/>
            <a:chExt cx="5174" cy="1092"/>
          </a:xfrm>
        </p:grpSpPr>
        <p:pic>
          <p:nvPicPr>
            <p:cNvPr id="10" name="Picture 9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930" y="2711"/>
              <a:ext cx="1590" cy="10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aphicFrame>
          <p:nvGraphicFramePr>
            <p:cNvPr id="12" name="Object 11"/>
            <p:cNvGraphicFramePr>
              <a:graphicFrameLocks noChangeAspect="1"/>
            </p:cNvGraphicFramePr>
            <p:nvPr/>
          </p:nvGraphicFramePr>
          <p:xfrm>
            <a:off x="5642" y="2756"/>
            <a:ext cx="3462" cy="975"/>
          </p:xfrm>
          <a:graphic>
            <a:graphicData uri="http://schemas.openxmlformats.org/presentationml/2006/ole">
              <p:oleObj spid="_x0000_s162821" name="Photo Editor Photo" r:id="rId6" imgW="5885714" imgH="1657581" progId="">
                <p:embed/>
              </p:oleObj>
            </a:graphicData>
          </a:graphic>
        </p:graphicFrame>
      </p:grpSp>
      <p:pic>
        <p:nvPicPr>
          <p:cNvPr id="16" name="Picture 1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333505" y="1395914"/>
            <a:ext cx="1810495" cy="1082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3749EA-B942-5E47-9A71-08380CDA35E8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155" y="1271543"/>
            <a:ext cx="2344008" cy="23440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194" y="2860479"/>
            <a:ext cx="2459318" cy="24051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6950" y="1727794"/>
            <a:ext cx="2057990" cy="20579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8162" y="4573259"/>
            <a:ext cx="2805838" cy="21016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4199" y="1511823"/>
            <a:ext cx="2069497" cy="2069497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428" y="152400"/>
            <a:ext cx="7894101" cy="792163"/>
          </a:xfrm>
        </p:spPr>
        <p:txBody>
          <a:bodyPr/>
          <a:lstStyle/>
          <a:p>
            <a:pPr algn="l"/>
            <a:r>
              <a:rPr lang="en-US" dirty="0" smtClean="0">
                <a:ea typeface="ＭＳ Ｐゴシック" charset="-128"/>
                <a:cs typeface="ＭＳ Ｐゴシック" charset="-128"/>
              </a:rPr>
              <a:t>The Mote/</a:t>
            </a:r>
            <a:r>
              <a:rPr lang="en-US" dirty="0" err="1" smtClean="0">
                <a:ea typeface="ＭＳ Ｐゴシック" charset="-128"/>
                <a:cs typeface="ＭＳ Ｐゴシック" charset="-128"/>
              </a:rPr>
              <a:t>TinyOS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 revolution…</a:t>
            </a:r>
          </a:p>
        </p:txBody>
      </p:sp>
      <p:sp>
        <p:nvSpPr>
          <p:cNvPr id="389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6400800"/>
            <a:ext cx="1758950" cy="457200"/>
          </a:xfrm>
          <a:noFill/>
        </p:spPr>
        <p:txBody>
          <a:bodyPr/>
          <a:lstStyle/>
          <a:p>
            <a:pPr algn="ctr"/>
            <a:fld id="{5B976F58-D8E7-6546-A054-89BBA660245A}" type="slidenum">
              <a:rPr lang="en-US" smtClean="0"/>
              <a:pPr algn="ctr"/>
              <a:t>7</a:t>
            </a:fld>
            <a:endParaRPr lang="en-US" smtClean="0"/>
          </a:p>
        </p:txBody>
      </p:sp>
      <p:sp>
        <p:nvSpPr>
          <p:cNvPr id="38917" name="Text Box 3"/>
          <p:cNvSpPr txBox="1">
            <a:spLocks noChangeArrowheads="1"/>
          </p:cNvSpPr>
          <p:nvPr/>
        </p:nvSpPr>
        <p:spPr bwMode="auto">
          <a:xfrm>
            <a:off x="304800" y="2946400"/>
            <a:ext cx="1003300" cy="4619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>
                <a:solidFill>
                  <a:srgbClr val="FF0000"/>
                </a:solidFill>
              </a:rPr>
              <a:t>SmartDust</a:t>
            </a:r>
          </a:p>
          <a:p>
            <a:pPr algn="ctr"/>
            <a:r>
              <a:rPr lang="en-US" sz="1200">
                <a:solidFill>
                  <a:srgbClr val="FF0000"/>
                </a:solidFill>
              </a:rPr>
              <a:t>WeC</a:t>
            </a:r>
          </a:p>
        </p:txBody>
      </p:sp>
      <p:sp>
        <p:nvSpPr>
          <p:cNvPr id="38918" name="Text Box 4"/>
          <p:cNvSpPr txBox="1">
            <a:spLocks noChangeArrowheads="1"/>
          </p:cNvSpPr>
          <p:nvPr/>
        </p:nvSpPr>
        <p:spPr bwMode="auto">
          <a:xfrm>
            <a:off x="1557338" y="3048000"/>
            <a:ext cx="804862" cy="30008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sz="1800" dirty="0">
                <a:solidFill>
                  <a:srgbClr val="FF0000"/>
                </a:solidFill>
              </a:rPr>
              <a:t>Rene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38919" name="Text Box 5"/>
          <p:cNvSpPr txBox="1">
            <a:spLocks noChangeArrowheads="1"/>
          </p:cNvSpPr>
          <p:nvPr/>
        </p:nvSpPr>
        <p:spPr bwMode="auto">
          <a:xfrm>
            <a:off x="1733550" y="1547813"/>
            <a:ext cx="815975" cy="4778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/>
              <a:t>Intel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sz="1200"/>
              <a:t>rene’</a:t>
            </a:r>
          </a:p>
        </p:txBody>
      </p:sp>
      <p:pic>
        <p:nvPicPr>
          <p:cNvPr id="38920" name="Picture 6" descr="we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900" y="2617788"/>
            <a:ext cx="407988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1" name="Picture 7" descr="ren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14488" y="2492375"/>
            <a:ext cx="509587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22" name="AutoShape 8"/>
          <p:cNvSpPr>
            <a:spLocks noChangeArrowheads="1"/>
          </p:cNvSpPr>
          <p:nvPr/>
        </p:nvSpPr>
        <p:spPr bwMode="auto">
          <a:xfrm>
            <a:off x="1258888" y="2722563"/>
            <a:ext cx="304800" cy="188912"/>
          </a:xfrm>
          <a:prstGeom prst="rightArrow">
            <a:avLst>
              <a:gd name="adj1" fmla="val 60417"/>
              <a:gd name="adj2" fmla="val 70573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23" name="AutoShape 9"/>
          <p:cNvSpPr>
            <a:spLocks noChangeArrowheads="1"/>
          </p:cNvSpPr>
          <p:nvPr/>
        </p:nvSpPr>
        <p:spPr bwMode="auto">
          <a:xfrm rot="1693615">
            <a:off x="1854200" y="3486150"/>
            <a:ext cx="306388" cy="188913"/>
          </a:xfrm>
          <a:prstGeom prst="rightArrow">
            <a:avLst>
              <a:gd name="adj1" fmla="val 60417"/>
              <a:gd name="adj2" fmla="val 70941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24" name="Line 10"/>
          <p:cNvSpPr>
            <a:spLocks noChangeShapeType="1"/>
          </p:cNvSpPr>
          <p:nvPr/>
        </p:nvSpPr>
        <p:spPr bwMode="auto">
          <a:xfrm flipV="1">
            <a:off x="2565400" y="1358900"/>
            <a:ext cx="46038" cy="3900488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25" name="Line 11"/>
          <p:cNvSpPr>
            <a:spLocks noChangeShapeType="1"/>
          </p:cNvSpPr>
          <p:nvPr/>
        </p:nvSpPr>
        <p:spPr bwMode="auto">
          <a:xfrm>
            <a:off x="228600" y="5029200"/>
            <a:ext cx="8610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26" name="Text Box 16"/>
          <p:cNvSpPr txBox="1">
            <a:spLocks noChangeArrowheads="1"/>
          </p:cNvSpPr>
          <p:nvPr/>
        </p:nvSpPr>
        <p:spPr bwMode="auto">
          <a:xfrm>
            <a:off x="838200" y="5065713"/>
            <a:ext cx="40481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b="0"/>
              <a:t>99</a:t>
            </a:r>
          </a:p>
        </p:txBody>
      </p:sp>
      <p:sp>
        <p:nvSpPr>
          <p:cNvPr id="38927" name="Text Box 17"/>
          <p:cNvSpPr txBox="1">
            <a:spLocks noChangeArrowheads="1"/>
          </p:cNvSpPr>
          <p:nvPr/>
        </p:nvSpPr>
        <p:spPr bwMode="auto">
          <a:xfrm>
            <a:off x="304800" y="5065713"/>
            <a:ext cx="40481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b="0"/>
              <a:t>98</a:t>
            </a:r>
          </a:p>
        </p:txBody>
      </p:sp>
      <p:sp>
        <p:nvSpPr>
          <p:cNvPr id="38928" name="Text Box 18"/>
          <p:cNvSpPr txBox="1">
            <a:spLocks noChangeArrowheads="1"/>
          </p:cNvSpPr>
          <p:nvPr/>
        </p:nvSpPr>
        <p:spPr bwMode="auto">
          <a:xfrm>
            <a:off x="1371600" y="5051425"/>
            <a:ext cx="4048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b="0"/>
              <a:t>00</a:t>
            </a:r>
          </a:p>
        </p:txBody>
      </p:sp>
      <p:sp>
        <p:nvSpPr>
          <p:cNvPr id="38929" name="Text Box 19"/>
          <p:cNvSpPr txBox="1">
            <a:spLocks noChangeArrowheads="1"/>
          </p:cNvSpPr>
          <p:nvPr/>
        </p:nvSpPr>
        <p:spPr bwMode="auto">
          <a:xfrm>
            <a:off x="2057400" y="5051425"/>
            <a:ext cx="4048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b="0"/>
              <a:t>01</a:t>
            </a:r>
          </a:p>
        </p:txBody>
      </p:sp>
      <p:sp>
        <p:nvSpPr>
          <p:cNvPr id="38930" name="Text Box 20"/>
          <p:cNvSpPr txBox="1">
            <a:spLocks noChangeArrowheads="1"/>
          </p:cNvSpPr>
          <p:nvPr/>
        </p:nvSpPr>
        <p:spPr bwMode="auto">
          <a:xfrm>
            <a:off x="4114800" y="5051425"/>
            <a:ext cx="4048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b="0"/>
              <a:t>03</a:t>
            </a:r>
          </a:p>
        </p:txBody>
      </p:sp>
      <p:sp>
        <p:nvSpPr>
          <p:cNvPr id="38931" name="Text Box 21"/>
          <p:cNvSpPr txBox="1">
            <a:spLocks noChangeArrowheads="1"/>
          </p:cNvSpPr>
          <p:nvPr/>
        </p:nvSpPr>
        <p:spPr bwMode="auto">
          <a:xfrm>
            <a:off x="3048000" y="5051425"/>
            <a:ext cx="4048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b="0"/>
              <a:t>02</a:t>
            </a:r>
          </a:p>
        </p:txBody>
      </p:sp>
      <p:sp>
        <p:nvSpPr>
          <p:cNvPr id="38932" name="Text Box 22"/>
          <p:cNvSpPr txBox="1">
            <a:spLocks noChangeArrowheads="1"/>
          </p:cNvSpPr>
          <p:nvPr/>
        </p:nvSpPr>
        <p:spPr bwMode="auto">
          <a:xfrm>
            <a:off x="5334000" y="5051425"/>
            <a:ext cx="4048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b="0"/>
              <a:t>04</a:t>
            </a:r>
          </a:p>
        </p:txBody>
      </p:sp>
      <p:sp>
        <p:nvSpPr>
          <p:cNvPr id="38933" name="Text Box 23"/>
          <p:cNvSpPr txBox="1">
            <a:spLocks noChangeArrowheads="1"/>
          </p:cNvSpPr>
          <p:nvPr/>
        </p:nvSpPr>
        <p:spPr bwMode="auto">
          <a:xfrm>
            <a:off x="7062788" y="5029200"/>
            <a:ext cx="40481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b="0"/>
              <a:t>06</a:t>
            </a:r>
          </a:p>
        </p:txBody>
      </p:sp>
      <p:sp>
        <p:nvSpPr>
          <p:cNvPr id="38934" name="Text Box 24"/>
          <p:cNvSpPr txBox="1">
            <a:spLocks noChangeArrowheads="1"/>
          </p:cNvSpPr>
          <p:nvPr/>
        </p:nvSpPr>
        <p:spPr bwMode="auto">
          <a:xfrm>
            <a:off x="6400800" y="5051425"/>
            <a:ext cx="4048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b="0"/>
              <a:t>05</a:t>
            </a:r>
          </a:p>
        </p:txBody>
      </p:sp>
      <p:sp>
        <p:nvSpPr>
          <p:cNvPr id="38935" name="Text Box 25"/>
          <p:cNvSpPr txBox="1">
            <a:spLocks noChangeArrowheads="1"/>
          </p:cNvSpPr>
          <p:nvPr/>
        </p:nvSpPr>
        <p:spPr bwMode="auto">
          <a:xfrm>
            <a:off x="7620000" y="5029200"/>
            <a:ext cx="4048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b="0"/>
              <a:t>07</a:t>
            </a:r>
          </a:p>
        </p:txBody>
      </p:sp>
      <p:sp>
        <p:nvSpPr>
          <p:cNvPr id="38936" name="Text Box 27"/>
          <p:cNvSpPr txBox="1">
            <a:spLocks noChangeArrowheads="1"/>
          </p:cNvSpPr>
          <p:nvPr/>
        </p:nvSpPr>
        <p:spPr bwMode="auto">
          <a:xfrm rot="10800000">
            <a:off x="591801" y="5410200"/>
            <a:ext cx="430887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600" b="0" dirty="0">
                <a:solidFill>
                  <a:srgbClr val="008000"/>
                </a:solidFill>
              </a:rPr>
              <a:t>SENSIT</a:t>
            </a:r>
          </a:p>
        </p:txBody>
      </p:sp>
      <p:sp>
        <p:nvSpPr>
          <p:cNvPr id="38937" name="Text Box 29"/>
          <p:cNvSpPr txBox="1">
            <a:spLocks noChangeArrowheads="1"/>
          </p:cNvSpPr>
          <p:nvPr/>
        </p:nvSpPr>
        <p:spPr bwMode="auto">
          <a:xfrm rot="10800000">
            <a:off x="882313" y="5410200"/>
            <a:ext cx="4308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600">
                <a:solidFill>
                  <a:srgbClr val="008000"/>
                </a:solidFill>
              </a:rPr>
              <a:t>Expedition</a:t>
            </a:r>
            <a:endParaRPr lang="en-US">
              <a:solidFill>
                <a:srgbClr val="008000"/>
              </a:solidFill>
            </a:endParaRPr>
          </a:p>
        </p:txBody>
      </p:sp>
      <p:sp>
        <p:nvSpPr>
          <p:cNvPr id="38938" name="Text Box 30"/>
          <p:cNvSpPr txBox="1">
            <a:spLocks noChangeArrowheads="1"/>
          </p:cNvSpPr>
          <p:nvPr/>
        </p:nvSpPr>
        <p:spPr bwMode="auto">
          <a:xfrm rot="10800000">
            <a:off x="2326957" y="5410200"/>
            <a:ext cx="492443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000" dirty="0">
                <a:solidFill>
                  <a:srgbClr val="008000"/>
                </a:solidFill>
              </a:rPr>
              <a:t>NEST</a:t>
            </a:r>
          </a:p>
        </p:txBody>
      </p:sp>
      <p:sp>
        <p:nvSpPr>
          <p:cNvPr id="38939" name="Text Box 31"/>
          <p:cNvSpPr txBox="1">
            <a:spLocks noChangeArrowheads="1"/>
          </p:cNvSpPr>
          <p:nvPr/>
        </p:nvSpPr>
        <p:spPr bwMode="auto">
          <a:xfrm rot="10800000">
            <a:off x="5943600" y="5410199"/>
            <a:ext cx="677108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600" b="1" dirty="0">
                <a:solidFill>
                  <a:srgbClr val="FF0000"/>
                </a:solidFill>
              </a:rPr>
              <a:t>NETS/ NOSS</a:t>
            </a:r>
          </a:p>
        </p:txBody>
      </p:sp>
      <p:sp>
        <p:nvSpPr>
          <p:cNvPr id="38940" name="Text Box 32"/>
          <p:cNvSpPr txBox="1">
            <a:spLocks noChangeArrowheads="1"/>
          </p:cNvSpPr>
          <p:nvPr/>
        </p:nvSpPr>
        <p:spPr bwMode="auto">
          <a:xfrm rot="10800000">
            <a:off x="4010403" y="5410200"/>
            <a:ext cx="677108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600" b="1">
                <a:solidFill>
                  <a:srgbClr val="FF0000"/>
                </a:solidFill>
              </a:rPr>
              <a:t>CENS STC</a:t>
            </a:r>
          </a:p>
        </p:txBody>
      </p:sp>
      <p:sp>
        <p:nvSpPr>
          <p:cNvPr id="38941" name="Rectangle 33"/>
          <p:cNvSpPr>
            <a:spLocks noChangeArrowheads="1"/>
          </p:cNvSpPr>
          <p:nvPr/>
        </p:nvSpPr>
        <p:spPr bwMode="auto">
          <a:xfrm rot="-5400000">
            <a:off x="3456781" y="5545931"/>
            <a:ext cx="6413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sz="1800" b="1" i="1" dirty="0">
                <a:solidFill>
                  <a:srgbClr val="FF0000"/>
                </a:solidFill>
              </a:rPr>
              <a:t>NSF</a:t>
            </a:r>
          </a:p>
        </p:txBody>
      </p:sp>
      <p:sp>
        <p:nvSpPr>
          <p:cNvPr id="38942" name="Text Box 34"/>
          <p:cNvSpPr txBox="1">
            <a:spLocks noChangeArrowheads="1"/>
          </p:cNvSpPr>
          <p:nvPr/>
        </p:nvSpPr>
        <p:spPr bwMode="auto">
          <a:xfrm rot="10800000">
            <a:off x="7323892" y="5410200"/>
            <a:ext cx="677108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600" b="1" dirty="0">
                <a:solidFill>
                  <a:srgbClr val="FF0000"/>
                </a:solidFill>
              </a:rPr>
              <a:t>Cyber-Physical</a:t>
            </a:r>
          </a:p>
        </p:txBody>
      </p:sp>
      <p:grpSp>
        <p:nvGrpSpPr>
          <p:cNvPr id="2" name="Group 37"/>
          <p:cNvGrpSpPr>
            <a:grpSpLocks/>
          </p:cNvGrpSpPr>
          <p:nvPr/>
        </p:nvGrpSpPr>
        <p:grpSpPr bwMode="auto">
          <a:xfrm>
            <a:off x="1971675" y="1143000"/>
            <a:ext cx="5953125" cy="3733800"/>
            <a:chOff x="1386" y="720"/>
            <a:chExt cx="4374" cy="2352"/>
          </a:xfrm>
        </p:grpSpPr>
        <p:pic>
          <p:nvPicPr>
            <p:cNvPr id="38952" name="Picture 38" descr="The image “http://www.moteiv.com/images/2004/header-logo.gif” cannot be displayed, because it contains errors.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528" y="1807"/>
              <a:ext cx="368" cy="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53" name="Picture 39" descr="Telos Mote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546" y="1358"/>
              <a:ext cx="658" cy="5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954" name="Text Box 40"/>
            <p:cNvSpPr txBox="1">
              <a:spLocks noChangeArrowheads="1"/>
            </p:cNvSpPr>
            <p:nvPr/>
          </p:nvSpPr>
          <p:spPr bwMode="auto">
            <a:xfrm>
              <a:off x="1850" y="1920"/>
              <a:ext cx="599" cy="21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>
                  <a:solidFill>
                    <a:srgbClr val="FF0000"/>
                  </a:solidFill>
                </a:rPr>
                <a:t>Mica</a:t>
              </a:r>
            </a:p>
          </p:txBody>
        </p:sp>
        <p:sp>
          <p:nvSpPr>
            <p:cNvPr id="38955" name="Text Box 41"/>
            <p:cNvSpPr txBox="1">
              <a:spLocks noChangeArrowheads="1"/>
            </p:cNvSpPr>
            <p:nvPr/>
          </p:nvSpPr>
          <p:spPr bwMode="auto">
            <a:xfrm>
              <a:off x="1729" y="1029"/>
              <a:ext cx="548" cy="28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/>
                <a:t>Intel/UCB</a:t>
              </a:r>
            </a:p>
            <a:p>
              <a:pPr algn="ctr"/>
              <a:r>
                <a:rPr lang="en-US" sz="1200"/>
                <a:t>dot</a:t>
              </a:r>
            </a:p>
          </p:txBody>
        </p:sp>
        <p:sp>
          <p:nvSpPr>
            <p:cNvPr id="38956" name="Text Box 42"/>
            <p:cNvSpPr txBox="1">
              <a:spLocks noChangeArrowheads="1"/>
            </p:cNvSpPr>
            <p:nvPr/>
          </p:nvSpPr>
          <p:spPr bwMode="auto">
            <a:xfrm>
              <a:off x="3155" y="839"/>
              <a:ext cx="421" cy="28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/>
                <a:t>Intel</a:t>
              </a:r>
            </a:p>
            <a:p>
              <a:pPr algn="ctr"/>
              <a:r>
                <a:rPr lang="en-US" sz="1200"/>
                <a:t>iMOTE</a:t>
              </a:r>
            </a:p>
          </p:txBody>
        </p:sp>
        <p:sp>
          <p:nvSpPr>
            <p:cNvPr id="38957" name="Text Box 43"/>
            <p:cNvSpPr txBox="1">
              <a:spLocks noChangeArrowheads="1"/>
            </p:cNvSpPr>
            <p:nvPr/>
          </p:nvSpPr>
          <p:spPr bwMode="auto">
            <a:xfrm>
              <a:off x="2784" y="2160"/>
              <a:ext cx="415" cy="28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/>
                <a:t>XBOW</a:t>
              </a:r>
            </a:p>
            <a:p>
              <a:r>
                <a:rPr lang="en-US" sz="1200"/>
                <a:t>cc-dot</a:t>
              </a:r>
            </a:p>
          </p:txBody>
        </p:sp>
        <p:sp>
          <p:nvSpPr>
            <p:cNvPr id="38958" name="Text Box 44"/>
            <p:cNvSpPr txBox="1">
              <a:spLocks noChangeArrowheads="1"/>
            </p:cNvSpPr>
            <p:nvPr/>
          </p:nvSpPr>
          <p:spPr bwMode="auto">
            <a:xfrm>
              <a:off x="3368" y="2139"/>
              <a:ext cx="415" cy="28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/>
                <a:t>XBOW</a:t>
              </a:r>
            </a:p>
            <a:p>
              <a:r>
                <a:rPr lang="en-US" sz="1200"/>
                <a:t>mica2</a:t>
              </a:r>
            </a:p>
          </p:txBody>
        </p:sp>
        <p:sp>
          <p:nvSpPr>
            <p:cNvPr id="38959" name="Text Box 45"/>
            <p:cNvSpPr txBox="1">
              <a:spLocks noChangeArrowheads="1"/>
            </p:cNvSpPr>
            <p:nvPr/>
          </p:nvSpPr>
          <p:spPr bwMode="auto">
            <a:xfrm>
              <a:off x="1573" y="2177"/>
              <a:ext cx="415" cy="28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/>
                <a:t>XBOW</a:t>
              </a:r>
            </a:p>
            <a:p>
              <a:r>
                <a:rPr lang="en-US" sz="1200"/>
                <a:t>rene2</a:t>
              </a:r>
            </a:p>
          </p:txBody>
        </p:sp>
        <p:sp>
          <p:nvSpPr>
            <p:cNvPr id="38960" name="Text Box 46"/>
            <p:cNvSpPr txBox="1">
              <a:spLocks noChangeArrowheads="1"/>
            </p:cNvSpPr>
            <p:nvPr/>
          </p:nvSpPr>
          <p:spPr bwMode="auto">
            <a:xfrm>
              <a:off x="2496" y="1152"/>
              <a:ext cx="451" cy="28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/>
                <a:t>Intel</a:t>
              </a:r>
            </a:p>
            <a:p>
              <a:pPr algn="ctr"/>
              <a:r>
                <a:rPr lang="en-US" sz="1200"/>
                <a:t>cf-mica</a:t>
              </a:r>
            </a:p>
          </p:txBody>
        </p:sp>
        <p:sp>
          <p:nvSpPr>
            <p:cNvPr id="38961" name="Text Box 47"/>
            <p:cNvSpPr txBox="1">
              <a:spLocks noChangeArrowheads="1"/>
            </p:cNvSpPr>
            <p:nvPr/>
          </p:nvSpPr>
          <p:spPr bwMode="auto">
            <a:xfrm>
              <a:off x="2555" y="2574"/>
              <a:ext cx="472" cy="28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/>
                <a:t>Bosch</a:t>
              </a:r>
            </a:p>
            <a:p>
              <a:pPr algn="ctr"/>
              <a:r>
                <a:rPr lang="en-US" sz="1200"/>
                <a:t>cc-mica</a:t>
              </a:r>
            </a:p>
          </p:txBody>
        </p:sp>
        <p:sp>
          <p:nvSpPr>
            <p:cNvPr id="38962" name="Text Box 48"/>
            <p:cNvSpPr txBox="1">
              <a:spLocks noChangeArrowheads="1"/>
            </p:cNvSpPr>
            <p:nvPr/>
          </p:nvSpPr>
          <p:spPr bwMode="auto">
            <a:xfrm>
              <a:off x="3120" y="2784"/>
              <a:ext cx="565" cy="28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/>
                <a:t>Dust Inc</a:t>
              </a:r>
            </a:p>
            <a:p>
              <a:pPr algn="ctr"/>
              <a:r>
                <a:rPr lang="en-US" sz="1200"/>
                <a:t>blue cc-TI</a:t>
              </a:r>
            </a:p>
          </p:txBody>
        </p:sp>
        <p:pic>
          <p:nvPicPr>
            <p:cNvPr id="38963" name="Picture 49" descr="mica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909" y="1609"/>
              <a:ext cx="487" cy="3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64" name="Picture 50" descr="dot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685" y="1292"/>
              <a:ext cx="262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965" name="AutoShape 51"/>
            <p:cNvSpPr>
              <a:spLocks noChangeArrowheads="1"/>
            </p:cNvSpPr>
            <p:nvPr/>
          </p:nvSpPr>
          <p:spPr bwMode="auto">
            <a:xfrm>
              <a:off x="1573" y="1689"/>
              <a:ext cx="336" cy="118"/>
            </a:xfrm>
            <a:prstGeom prst="rightArrow">
              <a:avLst>
                <a:gd name="adj1" fmla="val 60417"/>
                <a:gd name="adj2" fmla="val 106780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966" name="AutoShape 52"/>
            <p:cNvSpPr>
              <a:spLocks noChangeArrowheads="1"/>
            </p:cNvSpPr>
            <p:nvPr/>
          </p:nvSpPr>
          <p:spPr bwMode="auto">
            <a:xfrm rot="-3185904">
              <a:off x="1323" y="1355"/>
              <a:ext cx="238" cy="112"/>
            </a:xfrm>
            <a:prstGeom prst="rightArrow">
              <a:avLst>
                <a:gd name="adj1" fmla="val 60417"/>
                <a:gd name="adj2" fmla="val 79688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967" name="AutoShape 53"/>
            <p:cNvSpPr>
              <a:spLocks noChangeArrowheads="1"/>
            </p:cNvSpPr>
            <p:nvPr/>
          </p:nvSpPr>
          <p:spPr bwMode="auto">
            <a:xfrm rot="-1902748">
              <a:off x="1535" y="1490"/>
              <a:ext cx="225" cy="119"/>
            </a:xfrm>
            <a:prstGeom prst="rightArrow">
              <a:avLst>
                <a:gd name="adj1" fmla="val 60417"/>
                <a:gd name="adj2" fmla="val 70903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968" name="AutoShape 54"/>
            <p:cNvSpPr>
              <a:spLocks noChangeArrowheads="1"/>
            </p:cNvSpPr>
            <p:nvPr/>
          </p:nvSpPr>
          <p:spPr bwMode="auto">
            <a:xfrm rot="-1719267">
              <a:off x="2321" y="1411"/>
              <a:ext cx="337" cy="119"/>
            </a:xfrm>
            <a:prstGeom prst="rightArrow">
              <a:avLst>
                <a:gd name="adj1" fmla="val 60417"/>
                <a:gd name="adj2" fmla="val 106197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969" name="Text Box 55"/>
            <p:cNvSpPr txBox="1">
              <a:spLocks noChangeArrowheads="1"/>
            </p:cNvSpPr>
            <p:nvPr/>
          </p:nvSpPr>
          <p:spPr bwMode="auto">
            <a:xfrm>
              <a:off x="2995" y="2456"/>
              <a:ext cx="598" cy="28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/>
                <a:t>digital sun</a:t>
              </a:r>
            </a:p>
            <a:p>
              <a:pPr algn="ctr"/>
              <a:r>
                <a:rPr lang="en-US" sz="1200"/>
                <a:t>rain-mica</a:t>
              </a:r>
            </a:p>
          </p:txBody>
        </p:sp>
        <p:sp>
          <p:nvSpPr>
            <p:cNvPr id="38970" name="Text Box 56"/>
            <p:cNvSpPr txBox="1">
              <a:spLocks noChangeArrowheads="1"/>
            </p:cNvSpPr>
            <p:nvPr/>
          </p:nvSpPr>
          <p:spPr bwMode="auto">
            <a:xfrm>
              <a:off x="2321" y="2139"/>
              <a:ext cx="415" cy="28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/>
                <a:t>XBOW</a:t>
              </a:r>
            </a:p>
            <a:p>
              <a:r>
                <a:rPr lang="en-US" sz="1200"/>
                <a:t>mica</a:t>
              </a:r>
            </a:p>
          </p:txBody>
        </p:sp>
        <p:sp>
          <p:nvSpPr>
            <p:cNvPr id="38971" name="AutoShape 57"/>
            <p:cNvSpPr>
              <a:spLocks noChangeArrowheads="1"/>
            </p:cNvSpPr>
            <p:nvPr/>
          </p:nvSpPr>
          <p:spPr bwMode="auto">
            <a:xfrm rot="1693615">
              <a:off x="2021" y="2164"/>
              <a:ext cx="337" cy="119"/>
            </a:xfrm>
            <a:prstGeom prst="rightArrow">
              <a:avLst>
                <a:gd name="adj1" fmla="val 60417"/>
                <a:gd name="adj2" fmla="val 106197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972" name="AutoShape 58"/>
            <p:cNvSpPr>
              <a:spLocks noChangeArrowheads="1"/>
            </p:cNvSpPr>
            <p:nvPr/>
          </p:nvSpPr>
          <p:spPr bwMode="auto">
            <a:xfrm>
              <a:off x="2621" y="2243"/>
              <a:ext cx="224" cy="119"/>
            </a:xfrm>
            <a:prstGeom prst="rightArrow">
              <a:avLst>
                <a:gd name="adj1" fmla="val 60417"/>
                <a:gd name="adj2" fmla="val 70588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973" name="AutoShape 59"/>
            <p:cNvSpPr>
              <a:spLocks noChangeArrowheads="1"/>
            </p:cNvSpPr>
            <p:nvPr/>
          </p:nvSpPr>
          <p:spPr bwMode="auto">
            <a:xfrm>
              <a:off x="3144" y="2243"/>
              <a:ext cx="224" cy="119"/>
            </a:xfrm>
            <a:prstGeom prst="rightArrow">
              <a:avLst>
                <a:gd name="adj1" fmla="val 60417"/>
                <a:gd name="adj2" fmla="val 70588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974" name="Text Box 60"/>
            <p:cNvSpPr txBox="1">
              <a:spLocks noChangeArrowheads="1"/>
            </p:cNvSpPr>
            <p:nvPr/>
          </p:nvSpPr>
          <p:spPr bwMode="auto">
            <a:xfrm>
              <a:off x="2657" y="720"/>
              <a:ext cx="521" cy="17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 b="0"/>
                <a:t>zeevo BT</a:t>
              </a:r>
            </a:p>
          </p:txBody>
        </p:sp>
        <p:sp>
          <p:nvSpPr>
            <p:cNvPr id="38975" name="AutoShape 61"/>
            <p:cNvSpPr>
              <a:spLocks noChangeArrowheads="1"/>
            </p:cNvSpPr>
            <p:nvPr/>
          </p:nvSpPr>
          <p:spPr bwMode="auto">
            <a:xfrm rot="-1347779">
              <a:off x="2882" y="1134"/>
              <a:ext cx="318" cy="99"/>
            </a:xfrm>
            <a:prstGeom prst="rightArrow">
              <a:avLst>
                <a:gd name="adj1" fmla="val 60417"/>
                <a:gd name="adj2" fmla="val 120455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976" name="AutoShape 62"/>
            <p:cNvSpPr>
              <a:spLocks noChangeArrowheads="1"/>
            </p:cNvSpPr>
            <p:nvPr/>
          </p:nvSpPr>
          <p:spPr bwMode="auto">
            <a:xfrm>
              <a:off x="3556" y="896"/>
              <a:ext cx="560" cy="119"/>
            </a:xfrm>
            <a:prstGeom prst="rightArrow">
              <a:avLst>
                <a:gd name="adj1" fmla="val 60417"/>
                <a:gd name="adj2" fmla="val 176471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977" name="AutoShape 63"/>
            <p:cNvSpPr>
              <a:spLocks noChangeArrowheads="1"/>
            </p:cNvSpPr>
            <p:nvPr/>
          </p:nvSpPr>
          <p:spPr bwMode="auto">
            <a:xfrm rot="1693615">
              <a:off x="2470" y="2481"/>
              <a:ext cx="225" cy="119"/>
            </a:xfrm>
            <a:prstGeom prst="rightArrow">
              <a:avLst>
                <a:gd name="adj1" fmla="val 60417"/>
                <a:gd name="adj2" fmla="val 70903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978" name="AutoShape 64"/>
            <p:cNvSpPr>
              <a:spLocks noChangeArrowheads="1"/>
            </p:cNvSpPr>
            <p:nvPr/>
          </p:nvSpPr>
          <p:spPr bwMode="auto">
            <a:xfrm rot="1693615">
              <a:off x="2978" y="2807"/>
              <a:ext cx="225" cy="118"/>
            </a:xfrm>
            <a:prstGeom prst="rightArrow">
              <a:avLst>
                <a:gd name="adj1" fmla="val 60417"/>
                <a:gd name="adj2" fmla="val 71504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979" name="Line 65"/>
            <p:cNvSpPr>
              <a:spLocks noChangeShapeType="1"/>
            </p:cNvSpPr>
            <p:nvPr/>
          </p:nvSpPr>
          <p:spPr bwMode="auto">
            <a:xfrm>
              <a:off x="3069" y="825"/>
              <a:ext cx="150" cy="7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980" name="Text Box 66"/>
            <p:cNvSpPr txBox="1">
              <a:spLocks noChangeArrowheads="1"/>
            </p:cNvSpPr>
            <p:nvPr/>
          </p:nvSpPr>
          <p:spPr bwMode="auto">
            <a:xfrm>
              <a:off x="3386" y="1920"/>
              <a:ext cx="599" cy="21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>
                  <a:solidFill>
                    <a:srgbClr val="FF0000"/>
                  </a:solidFill>
                </a:rPr>
                <a:t>Telos</a:t>
              </a:r>
            </a:p>
          </p:txBody>
        </p:sp>
        <p:sp>
          <p:nvSpPr>
            <p:cNvPr id="38981" name="Text Box 67"/>
            <p:cNvSpPr txBox="1">
              <a:spLocks noChangeArrowheads="1"/>
            </p:cNvSpPr>
            <p:nvPr/>
          </p:nvSpPr>
          <p:spPr bwMode="auto">
            <a:xfrm>
              <a:off x="3893" y="2218"/>
              <a:ext cx="415" cy="28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/>
                <a:t>XBOW</a:t>
              </a:r>
            </a:p>
            <a:p>
              <a:r>
                <a:rPr lang="en-US" sz="1200"/>
                <a:t>micaZ</a:t>
              </a:r>
            </a:p>
          </p:txBody>
        </p:sp>
        <p:sp>
          <p:nvSpPr>
            <p:cNvPr id="38982" name="AutoShape 68"/>
            <p:cNvSpPr>
              <a:spLocks noChangeArrowheads="1"/>
            </p:cNvSpPr>
            <p:nvPr/>
          </p:nvSpPr>
          <p:spPr bwMode="auto">
            <a:xfrm>
              <a:off x="3705" y="2243"/>
              <a:ext cx="225" cy="119"/>
            </a:xfrm>
            <a:prstGeom prst="rightArrow">
              <a:avLst>
                <a:gd name="adj1" fmla="val 60417"/>
                <a:gd name="adj2" fmla="val 70903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983" name="AutoShape 69"/>
            <p:cNvSpPr>
              <a:spLocks noChangeArrowheads="1"/>
            </p:cNvSpPr>
            <p:nvPr/>
          </p:nvSpPr>
          <p:spPr bwMode="auto">
            <a:xfrm>
              <a:off x="3312" y="1776"/>
              <a:ext cx="337" cy="119"/>
            </a:xfrm>
            <a:prstGeom prst="rightArrow">
              <a:avLst>
                <a:gd name="adj1" fmla="val 60417"/>
                <a:gd name="adj2" fmla="val 106197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38984" name="Picture 70" descr="weather-bottom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2996" y="1670"/>
              <a:ext cx="215" cy="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85" name="Picture 71" descr="burrow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2695" y="1570"/>
              <a:ext cx="254" cy="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86" name="Picture 72" descr="stack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3032" y="1332"/>
              <a:ext cx="221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987" name="Text Box 73"/>
            <p:cNvSpPr txBox="1">
              <a:spLocks noChangeArrowheads="1"/>
            </p:cNvSpPr>
            <p:nvPr/>
          </p:nvSpPr>
          <p:spPr bwMode="auto">
            <a:xfrm>
              <a:off x="4101" y="831"/>
              <a:ext cx="447" cy="28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/>
                <a:t>Intel</a:t>
              </a:r>
            </a:p>
            <a:p>
              <a:pPr algn="ctr"/>
              <a:r>
                <a:rPr lang="en-US" sz="1200"/>
                <a:t>MOTE2</a:t>
              </a:r>
            </a:p>
          </p:txBody>
        </p:sp>
        <p:sp>
          <p:nvSpPr>
            <p:cNvPr id="38988" name="Text Box 74"/>
            <p:cNvSpPr txBox="1">
              <a:spLocks noChangeArrowheads="1"/>
            </p:cNvSpPr>
            <p:nvPr/>
          </p:nvSpPr>
          <p:spPr bwMode="auto">
            <a:xfrm>
              <a:off x="3888" y="1104"/>
              <a:ext cx="36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 b="0">
                  <a:latin typeface="Arial Black" charset="0"/>
                </a:rPr>
                <a:t>Eyes</a:t>
              </a:r>
            </a:p>
          </p:txBody>
        </p:sp>
        <p:sp>
          <p:nvSpPr>
            <p:cNvPr id="38989" name="Text Box 75"/>
            <p:cNvSpPr txBox="1">
              <a:spLocks noChangeArrowheads="1"/>
            </p:cNvSpPr>
            <p:nvPr/>
          </p:nvSpPr>
          <p:spPr bwMode="auto">
            <a:xfrm>
              <a:off x="3504" y="1056"/>
              <a:ext cx="56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200" b="0">
                  <a:latin typeface="Arial Black" charset="0"/>
                </a:rPr>
                <a:t>BTNode</a:t>
              </a:r>
            </a:p>
          </p:txBody>
        </p:sp>
        <p:grpSp>
          <p:nvGrpSpPr>
            <p:cNvPr id="3" name="Group 76"/>
            <p:cNvGrpSpPr>
              <a:grpSpLocks/>
            </p:cNvGrpSpPr>
            <p:nvPr/>
          </p:nvGrpSpPr>
          <p:grpSpPr bwMode="auto">
            <a:xfrm>
              <a:off x="4453" y="1428"/>
              <a:ext cx="375" cy="396"/>
              <a:chOff x="3120" y="816"/>
              <a:chExt cx="2496" cy="2496"/>
            </a:xfrm>
          </p:grpSpPr>
          <p:pic>
            <p:nvPicPr>
              <p:cNvPr id="39019" name="Picture 77" descr="battery-supercap"/>
              <p:cNvPicPr>
                <a:picLocks noChangeAspect="1" noChangeArrowheads="1"/>
              </p:cNvPicPr>
              <p:nvPr/>
            </p:nvPicPr>
            <p:blipFill>
              <a:blip r:embed="rId1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3479" y="1776"/>
                <a:ext cx="1753" cy="1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9020" name="Picture 78" descr="xsm"/>
              <p:cNvPicPr>
                <a:picLocks noChangeAspect="1" noChangeArrowheads="1"/>
              </p:cNvPicPr>
              <p:nvPr/>
            </p:nvPicPr>
            <p:blipFill>
              <a:blip r:embed="rId1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 rot="194878">
                <a:off x="3408" y="1056"/>
                <a:ext cx="1920" cy="14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9021" name="Picture 79" descr="telos-revb-blue"/>
              <p:cNvPicPr>
                <a:picLocks noChangeAspect="1" noChangeArrowheads="1"/>
              </p:cNvPicPr>
              <p:nvPr/>
            </p:nvPicPr>
            <p:blipFill>
              <a:blip r:embed="rId14"/>
              <a:srcRect/>
              <a:stretch>
                <a:fillRect/>
              </a:stretch>
            </p:blipFill>
            <p:spPr bwMode="auto">
              <a:xfrm>
                <a:off x="3600" y="1229"/>
                <a:ext cx="1680" cy="10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05968" name="Rectangle 80"/>
              <p:cNvSpPr>
                <a:spLocks noChangeAspect="1" noChangeArrowheads="1"/>
              </p:cNvSpPr>
              <p:nvPr/>
            </p:nvSpPr>
            <p:spPr bwMode="auto">
              <a:xfrm>
                <a:off x="3120" y="816"/>
                <a:ext cx="2496" cy="2496"/>
              </a:xfrm>
              <a:prstGeom prst="rect">
                <a:avLst/>
              </a:prstGeom>
              <a:blipFill dpi="0" rotWithShape="1">
                <a:blip r:embed="rId15">
                  <a:alphaModFix amt="50000"/>
                </a:blip>
                <a:srcRect/>
                <a:stretch>
                  <a:fillRect b="-3165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8991" name="Text Box 81"/>
            <p:cNvSpPr txBox="1">
              <a:spLocks noChangeArrowheads="1"/>
            </p:cNvSpPr>
            <p:nvPr/>
          </p:nvSpPr>
          <p:spPr bwMode="auto">
            <a:xfrm>
              <a:off x="4408" y="1243"/>
              <a:ext cx="33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b="0">
                  <a:solidFill>
                    <a:srgbClr val="FF0000"/>
                  </a:solidFill>
                  <a:ea typeface="ＭＳ Ｐゴシック" charset="-128"/>
                  <a:cs typeface="ＭＳ Ｐゴシック" charset="-128"/>
                </a:rPr>
                <a:t>trio</a:t>
              </a:r>
            </a:p>
          </p:txBody>
        </p:sp>
        <p:sp>
          <p:nvSpPr>
            <p:cNvPr id="38992" name="AutoShape 82"/>
            <p:cNvSpPr>
              <a:spLocks noChangeArrowheads="1"/>
            </p:cNvSpPr>
            <p:nvPr/>
          </p:nvSpPr>
          <p:spPr bwMode="auto">
            <a:xfrm rot="-1251268">
              <a:off x="4116" y="1689"/>
              <a:ext cx="337" cy="118"/>
            </a:xfrm>
            <a:prstGeom prst="rightArrow">
              <a:avLst>
                <a:gd name="adj1" fmla="val 60417"/>
                <a:gd name="adj2" fmla="val 107097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993" name="AutoShape 83"/>
            <p:cNvSpPr>
              <a:spLocks noChangeArrowheads="1"/>
            </p:cNvSpPr>
            <p:nvPr/>
          </p:nvSpPr>
          <p:spPr bwMode="auto">
            <a:xfrm rot="3252657">
              <a:off x="2085" y="2619"/>
              <a:ext cx="357" cy="112"/>
            </a:xfrm>
            <a:prstGeom prst="rightArrow">
              <a:avLst>
                <a:gd name="adj1" fmla="val 60417"/>
                <a:gd name="adj2" fmla="val 119531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994" name="AutoShape 84"/>
            <p:cNvSpPr>
              <a:spLocks noChangeArrowheads="1"/>
            </p:cNvSpPr>
            <p:nvPr/>
          </p:nvSpPr>
          <p:spPr bwMode="auto">
            <a:xfrm>
              <a:off x="3668" y="2838"/>
              <a:ext cx="224" cy="119"/>
            </a:xfrm>
            <a:prstGeom prst="rightArrow">
              <a:avLst>
                <a:gd name="adj1" fmla="val 60417"/>
                <a:gd name="adj2" fmla="val 70588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995" name="AutoShape 85"/>
            <p:cNvSpPr>
              <a:spLocks noChangeArrowheads="1"/>
            </p:cNvSpPr>
            <p:nvPr/>
          </p:nvSpPr>
          <p:spPr bwMode="auto">
            <a:xfrm rot="1448732">
              <a:off x="4079" y="1966"/>
              <a:ext cx="337" cy="119"/>
            </a:xfrm>
            <a:prstGeom prst="rightArrow">
              <a:avLst>
                <a:gd name="adj1" fmla="val 60417"/>
                <a:gd name="adj2" fmla="val 106197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996" name="AutoShape 86"/>
            <p:cNvSpPr>
              <a:spLocks noChangeArrowheads="1"/>
            </p:cNvSpPr>
            <p:nvPr/>
          </p:nvSpPr>
          <p:spPr bwMode="auto">
            <a:xfrm rot="237584">
              <a:off x="4154" y="1847"/>
              <a:ext cx="337" cy="119"/>
            </a:xfrm>
            <a:prstGeom prst="rightArrow">
              <a:avLst>
                <a:gd name="adj1" fmla="val 60417"/>
                <a:gd name="adj2" fmla="val 106197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38997" name="Picture 87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4464" y="2112"/>
              <a:ext cx="412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98" name="Picture 88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4416" y="2304"/>
              <a:ext cx="394" cy="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99" name="Picture 89" descr="The image “http://www.keti.re.kr/ketimain/images/n_logo.gif” cannot be displayed, because it contains errors."/>
            <p:cNvPicPr>
              <a:picLocks noChangeAspect="1" noChangeArrowheads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4464" y="2448"/>
              <a:ext cx="537" cy="178"/>
            </a:xfrm>
            <a:prstGeom prst="rect">
              <a:avLst/>
            </a:prstGeom>
            <a:noFill/>
            <a:ln w="9525">
              <a:solidFill>
                <a:srgbClr val="11117F"/>
              </a:solidFill>
              <a:miter lim="800000"/>
              <a:headEnd/>
              <a:tailEnd/>
            </a:ln>
          </p:spPr>
        </p:pic>
        <p:pic>
          <p:nvPicPr>
            <p:cNvPr id="39000" name="Picture 90"/>
            <p:cNvPicPr>
              <a:picLocks noChangeAspect="1" noChangeArrowheads="1"/>
            </p:cNvPicPr>
            <p:nvPr/>
          </p:nvPicPr>
          <p:blipFill>
            <a:blip r:embed="rId19"/>
            <a:srcRect/>
            <a:stretch>
              <a:fillRect/>
            </a:stretch>
          </p:blipFill>
          <p:spPr bwMode="auto">
            <a:xfrm>
              <a:off x="4896" y="1180"/>
              <a:ext cx="528" cy="1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001" name="Picture 91"/>
            <p:cNvPicPr>
              <a:picLocks noChangeAspect="1" noChangeArrowheads="1"/>
            </p:cNvPicPr>
            <p:nvPr/>
          </p:nvPicPr>
          <p:blipFill>
            <a:blip r:embed="rId20"/>
            <a:srcRect/>
            <a:stretch>
              <a:fillRect/>
            </a:stretch>
          </p:blipFill>
          <p:spPr bwMode="auto">
            <a:xfrm>
              <a:off x="2448" y="912"/>
              <a:ext cx="453" cy="292"/>
            </a:xfrm>
            <a:prstGeom prst="rect">
              <a:avLst/>
            </a:prstGeom>
            <a:noFill/>
            <a:ln w="9525">
              <a:solidFill>
                <a:srgbClr val="11117F"/>
              </a:solidFill>
              <a:miter lim="800000"/>
              <a:headEnd/>
              <a:tailEnd/>
            </a:ln>
          </p:spPr>
        </p:pic>
        <p:pic>
          <p:nvPicPr>
            <p:cNvPr id="39002" name="Picture 92"/>
            <p:cNvPicPr>
              <a:picLocks noChangeAspect="1" noChangeArrowheads="1"/>
            </p:cNvPicPr>
            <p:nvPr/>
          </p:nvPicPr>
          <p:blipFill>
            <a:blip r:embed="rId21"/>
            <a:srcRect/>
            <a:stretch>
              <a:fillRect/>
            </a:stretch>
          </p:blipFill>
          <p:spPr bwMode="auto">
            <a:xfrm>
              <a:off x="4800" y="2688"/>
              <a:ext cx="294" cy="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003" name="Picture 93"/>
            <p:cNvPicPr>
              <a:picLocks noChangeAspect="1" noChangeArrowheads="1"/>
            </p:cNvPicPr>
            <p:nvPr/>
          </p:nvPicPr>
          <p:blipFill>
            <a:blip r:embed="rId22"/>
            <a:srcRect/>
            <a:stretch>
              <a:fillRect/>
            </a:stretch>
          </p:blipFill>
          <p:spPr bwMode="auto">
            <a:xfrm>
              <a:off x="5088" y="912"/>
              <a:ext cx="280" cy="3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004" name="Picture 94"/>
            <p:cNvPicPr>
              <a:picLocks noChangeAspect="1" noChangeArrowheads="1"/>
            </p:cNvPicPr>
            <p:nvPr/>
          </p:nvPicPr>
          <p:blipFill>
            <a:blip r:embed="rId23"/>
            <a:srcRect/>
            <a:stretch>
              <a:fillRect/>
            </a:stretch>
          </p:blipFill>
          <p:spPr bwMode="auto">
            <a:xfrm>
              <a:off x="4704" y="816"/>
              <a:ext cx="458" cy="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005" name="Picture 95"/>
            <p:cNvPicPr>
              <a:picLocks noChangeAspect="1" noChangeArrowheads="1"/>
            </p:cNvPicPr>
            <p:nvPr/>
          </p:nvPicPr>
          <p:blipFill>
            <a:blip r:embed="rId24"/>
            <a:srcRect/>
            <a:stretch>
              <a:fillRect/>
            </a:stretch>
          </p:blipFill>
          <p:spPr bwMode="auto">
            <a:xfrm>
              <a:off x="4560" y="1008"/>
              <a:ext cx="312" cy="2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006" name="Picture 96" descr="xbow-logo"/>
            <p:cNvPicPr>
              <a:picLocks noChangeAspect="1" noChangeArrowheads="1"/>
            </p:cNvPicPr>
            <p:nvPr/>
          </p:nvPicPr>
          <p:blipFill>
            <a:blip r:embed="rId25"/>
            <a:srcRect/>
            <a:stretch>
              <a:fillRect/>
            </a:stretch>
          </p:blipFill>
          <p:spPr bwMode="auto">
            <a:xfrm>
              <a:off x="2448" y="1968"/>
              <a:ext cx="480" cy="186"/>
            </a:xfrm>
            <a:prstGeom prst="rect">
              <a:avLst/>
            </a:prstGeom>
            <a:noFill/>
            <a:ln w="9525">
              <a:solidFill>
                <a:srgbClr val="11117F"/>
              </a:solidFill>
              <a:miter lim="800000"/>
              <a:headEnd/>
              <a:tailEnd/>
            </a:ln>
          </p:spPr>
        </p:pic>
        <p:pic>
          <p:nvPicPr>
            <p:cNvPr id="39007" name="Picture 97" descr="dust">
              <a:hlinkClick r:id="rId26"/>
            </p:cNvPr>
            <p:cNvPicPr>
              <a:picLocks noChangeAspect="1" noChangeArrowheads="1"/>
            </p:cNvPicPr>
            <p:nvPr/>
          </p:nvPicPr>
          <p:blipFill>
            <a:blip r:embed="rId27"/>
            <a:srcRect/>
            <a:stretch>
              <a:fillRect/>
            </a:stretch>
          </p:blipFill>
          <p:spPr bwMode="auto">
            <a:xfrm>
              <a:off x="3936" y="2784"/>
              <a:ext cx="624" cy="144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rgbClr val="FFE94B"/>
              </a:solidFill>
              <a:miter lim="800000"/>
              <a:headEnd/>
              <a:tailEnd/>
            </a:ln>
          </p:spPr>
        </p:pic>
        <p:pic>
          <p:nvPicPr>
            <p:cNvPr id="39008" name="Picture 98" descr="LuxoftLabsLogo"/>
            <p:cNvPicPr>
              <a:picLocks noChangeAspect="1" noChangeArrowheads="1"/>
            </p:cNvPicPr>
            <p:nvPr/>
          </p:nvPicPr>
          <p:blipFill>
            <a:blip r:embed="rId28"/>
            <a:srcRect/>
            <a:stretch>
              <a:fillRect/>
            </a:stretch>
          </p:blipFill>
          <p:spPr bwMode="auto">
            <a:xfrm>
              <a:off x="4848" y="2219"/>
              <a:ext cx="624" cy="125"/>
            </a:xfrm>
            <a:prstGeom prst="rect">
              <a:avLst/>
            </a:prstGeom>
            <a:noFill/>
            <a:ln w="9525">
              <a:solidFill>
                <a:srgbClr val="11117F"/>
              </a:solidFill>
              <a:miter lim="800000"/>
              <a:headEnd/>
              <a:tailEnd/>
            </a:ln>
          </p:spPr>
        </p:pic>
        <p:pic>
          <p:nvPicPr>
            <p:cNvPr id="39009" name="Picture 99"/>
            <p:cNvPicPr>
              <a:picLocks noChangeAspect="1" noChangeArrowheads="1"/>
            </p:cNvPicPr>
            <p:nvPr/>
          </p:nvPicPr>
          <p:blipFill>
            <a:blip r:embed="rId29"/>
            <a:srcRect/>
            <a:stretch>
              <a:fillRect/>
            </a:stretch>
          </p:blipFill>
          <p:spPr bwMode="auto">
            <a:xfrm>
              <a:off x="4944" y="1968"/>
              <a:ext cx="450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010" name="Picture 100"/>
            <p:cNvPicPr>
              <a:picLocks noChangeAspect="1" noChangeArrowheads="1"/>
            </p:cNvPicPr>
            <p:nvPr/>
          </p:nvPicPr>
          <p:blipFill>
            <a:blip r:embed="rId30"/>
            <a:srcRect/>
            <a:stretch>
              <a:fillRect/>
            </a:stretch>
          </p:blipFill>
          <p:spPr bwMode="auto">
            <a:xfrm>
              <a:off x="4944" y="1728"/>
              <a:ext cx="480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011" name="Picture 101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5136" y="2832"/>
              <a:ext cx="384" cy="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012" name="Picture 102" descr="archrock"/>
            <p:cNvPicPr>
              <a:picLocks noChangeAspect="1" noChangeArrowheads="1"/>
            </p:cNvPicPr>
            <p:nvPr/>
          </p:nvPicPr>
          <p:blipFill>
            <a:blip r:embed="rId32"/>
            <a:srcRect/>
            <a:stretch>
              <a:fillRect/>
            </a:stretch>
          </p:blipFill>
          <p:spPr bwMode="auto">
            <a:xfrm>
              <a:off x="4800" y="1392"/>
              <a:ext cx="672" cy="223"/>
            </a:xfrm>
            <a:prstGeom prst="rect">
              <a:avLst/>
            </a:prstGeom>
            <a:noFill/>
            <a:ln w="12700">
              <a:solidFill>
                <a:srgbClr val="FFE94B"/>
              </a:solidFill>
              <a:miter lim="800000"/>
              <a:headEnd/>
              <a:tailEnd/>
            </a:ln>
          </p:spPr>
        </p:pic>
        <p:pic>
          <p:nvPicPr>
            <p:cNvPr id="39013" name="Picture 103" descr="Sensicast Logo">
              <a:hlinkClick r:id="rId33"/>
            </p:cNvPr>
            <p:cNvPicPr>
              <a:picLocks noChangeAspect="1" noChangeArrowheads="1"/>
            </p:cNvPicPr>
            <p:nvPr/>
          </p:nvPicPr>
          <p:blipFill>
            <a:blip r:embed="rId34"/>
            <a:srcRect/>
            <a:stretch>
              <a:fillRect/>
            </a:stretch>
          </p:blipFill>
          <p:spPr bwMode="auto">
            <a:xfrm>
              <a:off x="2256" y="2832"/>
              <a:ext cx="528" cy="187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</p:pic>
        <p:pic>
          <p:nvPicPr>
            <p:cNvPr id="39014" name="Picture 104"/>
            <p:cNvPicPr>
              <a:picLocks noChangeAspect="1" noChangeArrowheads="1"/>
            </p:cNvPicPr>
            <p:nvPr/>
          </p:nvPicPr>
          <p:blipFill>
            <a:blip r:embed="rId35"/>
            <a:srcRect/>
            <a:stretch>
              <a:fillRect/>
            </a:stretch>
          </p:blipFill>
          <p:spPr bwMode="auto">
            <a:xfrm>
              <a:off x="3600" y="2544"/>
              <a:ext cx="533" cy="140"/>
            </a:xfrm>
            <a:prstGeom prst="rect">
              <a:avLst/>
            </a:prstGeom>
            <a:noFill/>
            <a:ln w="12700">
              <a:solidFill>
                <a:srgbClr val="FFE94B"/>
              </a:solidFill>
              <a:miter lim="800000"/>
              <a:headEnd/>
              <a:tailEnd/>
            </a:ln>
          </p:spPr>
        </p:pic>
        <p:pic>
          <p:nvPicPr>
            <p:cNvPr id="39015" name="Picture 105" descr="Sensinode Ltd.">
              <a:hlinkClick r:id="rId36"/>
            </p:cNvPr>
            <p:cNvPicPr>
              <a:picLocks noChangeAspect="1" noChangeArrowheads="1"/>
            </p:cNvPicPr>
            <p:nvPr/>
          </p:nvPicPr>
          <p:blipFill>
            <a:blip r:embed="rId37"/>
            <a:srcRect/>
            <a:stretch>
              <a:fillRect/>
            </a:stretch>
          </p:blipFill>
          <p:spPr bwMode="auto">
            <a:xfrm>
              <a:off x="5184" y="2496"/>
              <a:ext cx="576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016" name="Picture 106"/>
            <p:cNvPicPr>
              <a:picLocks noChangeAspect="1" noChangeArrowheads="1"/>
            </p:cNvPicPr>
            <p:nvPr/>
          </p:nvPicPr>
          <p:blipFill>
            <a:blip r:embed="rId38"/>
            <a:srcRect/>
            <a:stretch>
              <a:fillRect/>
            </a:stretch>
          </p:blipFill>
          <p:spPr bwMode="auto">
            <a:xfrm>
              <a:off x="3264" y="1248"/>
              <a:ext cx="357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017" name="Picture 107"/>
            <p:cNvPicPr>
              <a:picLocks noChangeAspect="1" noChangeArrowheads="1"/>
            </p:cNvPicPr>
            <p:nvPr/>
          </p:nvPicPr>
          <p:blipFill>
            <a:blip r:embed="rId39"/>
            <a:srcRect/>
            <a:stretch>
              <a:fillRect/>
            </a:stretch>
          </p:blipFill>
          <p:spPr bwMode="auto">
            <a:xfrm>
              <a:off x="3696" y="1248"/>
              <a:ext cx="374" cy="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018" name="Picture 108"/>
            <p:cNvPicPr>
              <a:picLocks noChangeAspect="1" noChangeArrowheads="1"/>
            </p:cNvPicPr>
            <p:nvPr/>
          </p:nvPicPr>
          <p:blipFill>
            <a:blip r:embed="rId40"/>
            <a:srcRect/>
            <a:stretch>
              <a:fillRect/>
            </a:stretch>
          </p:blipFill>
          <p:spPr bwMode="auto">
            <a:xfrm>
              <a:off x="3408" y="1536"/>
              <a:ext cx="240" cy="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8944" name="Text Box 109"/>
          <p:cNvSpPr txBox="1">
            <a:spLocks noChangeArrowheads="1"/>
          </p:cNvSpPr>
          <p:nvPr/>
        </p:nvSpPr>
        <p:spPr bwMode="auto">
          <a:xfrm>
            <a:off x="1327124" y="5418137"/>
            <a:ext cx="1103339" cy="58477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b="0" dirty="0"/>
              <a:t>8 </a:t>
            </a:r>
            <a:r>
              <a:rPr lang="en-US" sz="1600" b="0" dirty="0" err="1"/>
              <a:t>kB</a:t>
            </a:r>
            <a:r>
              <a:rPr lang="en-US" sz="1600" b="0" dirty="0"/>
              <a:t> </a:t>
            </a:r>
            <a:r>
              <a:rPr lang="en-US" sz="1600" b="0" dirty="0" err="1"/>
              <a:t>rom</a:t>
            </a:r>
            <a:endParaRPr lang="en-US" sz="1600" b="0" dirty="0"/>
          </a:p>
          <a:p>
            <a:r>
              <a:rPr lang="en-US" sz="1600" b="0" dirty="0"/>
              <a:t>½ </a:t>
            </a:r>
            <a:r>
              <a:rPr lang="en-US" sz="1600" b="0" dirty="0" err="1"/>
              <a:t>kB</a:t>
            </a:r>
            <a:r>
              <a:rPr lang="en-US" sz="1600" b="0" dirty="0"/>
              <a:t> ram</a:t>
            </a:r>
          </a:p>
        </p:txBody>
      </p:sp>
      <p:sp>
        <p:nvSpPr>
          <p:cNvPr id="38945" name="Text Box 110"/>
          <p:cNvSpPr txBox="1">
            <a:spLocks noChangeArrowheads="1"/>
          </p:cNvSpPr>
          <p:nvPr/>
        </p:nvSpPr>
        <p:spPr bwMode="auto">
          <a:xfrm>
            <a:off x="5029200" y="5410200"/>
            <a:ext cx="1219200" cy="8302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b="0"/>
              <a:t>48 kB rom</a:t>
            </a:r>
          </a:p>
          <a:p>
            <a:r>
              <a:rPr lang="en-US" sz="1600" b="0"/>
              <a:t>10 kB ram</a:t>
            </a:r>
          </a:p>
          <a:p>
            <a:r>
              <a:rPr lang="en-US" sz="1600" b="0"/>
              <a:t>802.15.4</a:t>
            </a:r>
          </a:p>
        </p:txBody>
      </p:sp>
      <p:sp>
        <p:nvSpPr>
          <p:cNvPr id="113" name="10-Point Star 112"/>
          <p:cNvSpPr/>
          <p:nvPr/>
        </p:nvSpPr>
        <p:spPr bwMode="auto">
          <a:xfrm>
            <a:off x="7772400" y="1295400"/>
            <a:ext cx="914400" cy="3581400"/>
          </a:xfrm>
          <a:prstGeom prst="star10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47" name="TextBox 113"/>
          <p:cNvSpPr txBox="1">
            <a:spLocks noChangeArrowheads="1"/>
          </p:cNvSpPr>
          <p:nvPr/>
        </p:nvSpPr>
        <p:spPr bwMode="auto">
          <a:xfrm rot="-5400000">
            <a:off x="7551738" y="2887662"/>
            <a:ext cx="13589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LoWPAN/IPv6</a:t>
            </a:r>
          </a:p>
        </p:txBody>
      </p:sp>
      <p:pic>
        <p:nvPicPr>
          <p:cNvPr id="115" name="Picture 4"/>
          <p:cNvPicPr>
            <a:picLocks noChangeAspect="1" noChangeArrowheads="1"/>
          </p:cNvPicPr>
          <p:nvPr/>
        </p:nvPicPr>
        <p:blipFill>
          <a:blip r:embed="rId41"/>
          <a:srcRect r="66684" b="16771"/>
          <a:stretch>
            <a:fillRect/>
          </a:stretch>
        </p:blipFill>
        <p:spPr bwMode="auto">
          <a:xfrm>
            <a:off x="7620000" y="2514600"/>
            <a:ext cx="454025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49" name="Text Box 4"/>
          <p:cNvSpPr txBox="1">
            <a:spLocks noChangeArrowheads="1"/>
          </p:cNvSpPr>
          <p:nvPr/>
        </p:nvSpPr>
        <p:spPr bwMode="auto">
          <a:xfrm>
            <a:off x="7391400" y="2946400"/>
            <a:ext cx="638175" cy="2762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sz="1600">
                <a:solidFill>
                  <a:srgbClr val="FF0000"/>
                </a:solidFill>
              </a:rPr>
              <a:t>Epic</a:t>
            </a:r>
            <a:endParaRPr lang="en-US" sz="1200">
              <a:solidFill>
                <a:srgbClr val="FF0000"/>
              </a:solidFill>
            </a:endParaRPr>
          </a:p>
        </p:txBody>
      </p:sp>
      <p:sp>
        <p:nvSpPr>
          <p:cNvPr id="38950" name="Line 10"/>
          <p:cNvSpPr>
            <a:spLocks noChangeShapeType="1"/>
          </p:cNvSpPr>
          <p:nvPr/>
        </p:nvSpPr>
        <p:spPr bwMode="auto">
          <a:xfrm flipV="1">
            <a:off x="5943600" y="1281113"/>
            <a:ext cx="46038" cy="3900487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51" name="Line 10"/>
          <p:cNvSpPr>
            <a:spLocks noChangeShapeType="1"/>
          </p:cNvSpPr>
          <p:nvPr/>
        </p:nvSpPr>
        <p:spPr bwMode="auto">
          <a:xfrm flipV="1">
            <a:off x="8001000" y="1371600"/>
            <a:ext cx="46038" cy="3900488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498" name="Rectangle 2"/>
          <p:cNvSpPr>
            <a:spLocks noGrp="1" noChangeArrowheads="1"/>
          </p:cNvSpPr>
          <p:nvPr>
            <p:ph type="title"/>
          </p:nvPr>
        </p:nvSpPr>
        <p:spPr>
          <a:xfrm>
            <a:off x="858056" y="0"/>
            <a:ext cx="7070367" cy="1143000"/>
          </a:xfrm>
          <a:ln/>
        </p:spPr>
        <p:txBody>
          <a:bodyPr rIns="35717">
            <a:noAutofit/>
          </a:bodyPr>
          <a:lstStyle/>
          <a:p>
            <a:pPr algn="r"/>
            <a:r>
              <a:rPr lang="en-US" sz="3200" dirty="0"/>
              <a:t>Leading Internet Research </a:t>
            </a:r>
            <a:r>
              <a:rPr lang="en-US" sz="3200" dirty="0" smtClean="0"/>
              <a:t>Perspective</a:t>
            </a:r>
            <a:r>
              <a:rPr lang="en-US" sz="3200" dirty="0" smtClean="0"/>
              <a:t> 	</a:t>
            </a:r>
            <a:r>
              <a:rPr lang="en-US" sz="3600" dirty="0" smtClean="0"/>
              <a:t>- </a:t>
            </a:r>
            <a:r>
              <a:rPr lang="en-US" sz="3600" dirty="0"/>
              <a:t>a decade ago</a:t>
            </a:r>
          </a:p>
        </p:txBody>
      </p:sp>
      <p:sp>
        <p:nvSpPr>
          <p:cNvPr id="490502" name="Rectangle 6"/>
          <p:cNvSpPr>
            <a:spLocks noGrp="1" noChangeArrowheads="1"/>
          </p:cNvSpPr>
          <p:nvPr>
            <p:ph idx="1"/>
          </p:nvPr>
        </p:nvSpPr>
        <p:spPr>
          <a:xfrm>
            <a:off x="404813" y="1371600"/>
            <a:ext cx="8039100" cy="502443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dirty="0">
                <a:sym typeface="Gill Sans" charset="0"/>
              </a:rPr>
              <a:t>“Resource constraints may cause us to </a:t>
            </a:r>
            <a:r>
              <a:rPr lang="en-US" b="1" dirty="0">
                <a:solidFill>
                  <a:srgbClr val="FF0000"/>
                </a:solidFill>
                <a:sym typeface="Gill Sans" charset="0"/>
              </a:rPr>
              <a:t>give up the layered architecture</a:t>
            </a:r>
            <a:r>
              <a:rPr lang="en-US" dirty="0">
                <a:sym typeface="Gill Sans" charset="0"/>
              </a:rPr>
              <a:t>.”</a:t>
            </a:r>
          </a:p>
          <a:p>
            <a:pPr>
              <a:lnSpc>
                <a:spcPct val="90000"/>
              </a:lnSpc>
            </a:pPr>
            <a:r>
              <a:rPr lang="en-US" dirty="0">
                <a:sym typeface="Gill Sans" charset="0"/>
              </a:rPr>
              <a:t>“</a:t>
            </a:r>
            <a:r>
              <a:rPr lang="en-US" dirty="0">
                <a:solidFill>
                  <a:srgbClr val="FF0000"/>
                </a:solidFill>
                <a:sym typeface="Gill Sans" charset="0"/>
              </a:rPr>
              <a:t>Sheer numbers </a:t>
            </a:r>
            <a:r>
              <a:rPr lang="en-US" dirty="0">
                <a:sym typeface="Gill Sans" charset="0"/>
              </a:rPr>
              <a:t>of devices, and their unattended deployment, will preclude reliance on broadcast communication or the configuration currently needed to deploy and operate networked devices.”</a:t>
            </a:r>
          </a:p>
          <a:p>
            <a:pPr>
              <a:lnSpc>
                <a:spcPct val="90000"/>
              </a:lnSpc>
            </a:pPr>
            <a:r>
              <a:rPr lang="en-US" dirty="0">
                <a:sym typeface="Gill Sans" charset="0"/>
              </a:rPr>
              <a:t>“There are significant </a:t>
            </a:r>
            <a:r>
              <a:rPr lang="en-US" dirty="0">
                <a:solidFill>
                  <a:srgbClr val="FF0000"/>
                </a:solidFill>
                <a:sym typeface="Gill Sans" charset="0"/>
              </a:rPr>
              <a:t>robustness and scalability </a:t>
            </a:r>
            <a:r>
              <a:rPr lang="en-US" dirty="0">
                <a:sym typeface="Gill Sans" charset="0"/>
              </a:rPr>
              <a:t>advantages to designing applications using localized algorithms.”</a:t>
            </a:r>
          </a:p>
          <a:p>
            <a:pPr>
              <a:lnSpc>
                <a:spcPct val="90000"/>
              </a:lnSpc>
            </a:pPr>
            <a:r>
              <a:rPr lang="en-US" dirty="0">
                <a:sym typeface="Gill Sans" charset="0"/>
              </a:rPr>
              <a:t>“Unlike traditional networks, a sensor node may not need an identity (e.g. address).”</a:t>
            </a:r>
          </a:p>
          <a:p>
            <a:pPr>
              <a:lnSpc>
                <a:spcPct val="90000"/>
              </a:lnSpc>
            </a:pPr>
            <a:r>
              <a:rPr lang="en-US" dirty="0">
                <a:sym typeface="Gill Sans" charset="0"/>
              </a:rPr>
              <a:t>“It is reasonable to assume that sensor networks can be </a:t>
            </a:r>
            <a:r>
              <a:rPr lang="en-US" dirty="0">
                <a:solidFill>
                  <a:srgbClr val="FF0000"/>
                </a:solidFill>
                <a:sym typeface="Gill Sans" charset="0"/>
              </a:rPr>
              <a:t>tailored to the application at hand</a:t>
            </a:r>
            <a:r>
              <a:rPr lang="en-US" dirty="0">
                <a:sym typeface="Gill Sans" charset="0"/>
              </a:rPr>
              <a:t>.”</a:t>
            </a:r>
          </a:p>
          <a:p>
            <a:pPr>
              <a:lnSpc>
                <a:spcPct val="90000"/>
              </a:lnSpc>
            </a:pPr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42467-5AD5-BE42-830D-6E1BF03E9CF6}" type="slidenum">
              <a:rPr lang="en-US"/>
              <a:pPr/>
              <a:t>8</a:t>
            </a:fld>
            <a:endParaRPr lang="en-US"/>
          </a:p>
        </p:txBody>
      </p:sp>
      <p:sp>
        <p:nvSpPr>
          <p:cNvPr id="490499" name="Rectangle 3"/>
          <p:cNvSpPr>
            <a:spLocks/>
          </p:cNvSpPr>
          <p:nvPr/>
        </p:nvSpPr>
        <p:spPr bwMode="auto">
          <a:xfrm>
            <a:off x="893763" y="1357313"/>
            <a:ext cx="7358062" cy="4652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401638" indent="-401638" defTabSz="642938">
              <a:spcBef>
                <a:spcPts val="838"/>
              </a:spcBef>
              <a:buSzPct val="171000"/>
              <a:buFont typeface="Gill Sans" charset="0"/>
              <a:buChar char="•"/>
            </a:pPr>
            <a:endParaRPr lang="en-US" sz="2100">
              <a:solidFill>
                <a:srgbClr val="000000"/>
              </a:solidFill>
              <a:sym typeface="Gill Sans" charset="0"/>
            </a:endParaRPr>
          </a:p>
        </p:txBody>
      </p:sp>
      <p:sp>
        <p:nvSpPr>
          <p:cNvPr id="490500" name="AutoShape 4"/>
          <p:cNvSpPr>
            <a:spLocks/>
          </p:cNvSpPr>
          <p:nvPr/>
        </p:nvSpPr>
        <p:spPr bwMode="auto">
          <a:xfrm rot="-1667098">
            <a:off x="3521217" y="3006749"/>
            <a:ext cx="5491162" cy="446088"/>
          </a:xfrm>
          <a:prstGeom prst="roundRect">
            <a:avLst>
              <a:gd name="adj" fmla="val 30000"/>
            </a:avLst>
          </a:prstGeom>
          <a:solidFill>
            <a:schemeClr val="accent3">
              <a:lumMod val="60000"/>
              <a:lumOff val="40000"/>
              <a:alpha val="80000"/>
            </a:schemeClr>
          </a:solidFill>
          <a:ln w="25400">
            <a:noFill/>
            <a:round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 defTabSz="642938"/>
            <a:r>
              <a:rPr lang="en-US" sz="2500">
                <a:solidFill>
                  <a:srgbClr val="19191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rPr>
              <a:t>We were wrong...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0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90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90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0502" grpId="0" build="p"/>
      <p:bldP spid="490499" grpId="0" build="p" autoUpdateAnimBg="0"/>
      <p:bldP spid="490500" grpId="0" animBg="1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30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35717"/>
          <a:lstStyle/>
          <a:p>
            <a:r>
              <a:rPr lang="en-US"/>
              <a:t>Complete Embedded IPv6 Stack</a:t>
            </a:r>
          </a:p>
        </p:txBody>
      </p:sp>
      <p:sp>
        <p:nvSpPr>
          <p:cNvPr id="18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</a:t>
            </a:r>
          </a:p>
        </p:txBody>
      </p:sp>
      <p:sp>
        <p:nvSpPr>
          <p:cNvPr id="18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B510B-6D40-0840-ACA6-9B291AB2384B}" type="slidenum">
              <a:rPr lang="en-US"/>
              <a:pPr/>
              <a:t>9</a:t>
            </a:fld>
            <a:endParaRPr lang="en-US"/>
          </a:p>
        </p:txBody>
      </p:sp>
      <p:sp>
        <p:nvSpPr>
          <p:cNvPr id="432131" name="AutoShape 3"/>
          <p:cNvSpPr>
            <a:spLocks/>
          </p:cNvSpPr>
          <p:nvPr/>
        </p:nvSpPr>
        <p:spPr bwMode="auto">
          <a:xfrm>
            <a:off x="865188" y="4310063"/>
            <a:ext cx="7358062" cy="1420812"/>
          </a:xfrm>
          <a:prstGeom prst="roundRect">
            <a:avLst>
              <a:gd name="adj" fmla="val 9431"/>
            </a:avLst>
          </a:prstGeom>
          <a:solidFill>
            <a:srgbClr val="CCCCCC"/>
          </a:solidFill>
          <a:ln w="25400">
            <a:noFill/>
            <a:round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defTabSz="642938"/>
            <a:r>
              <a:rPr lang="en-US" sz="2100">
                <a:solidFill>
                  <a:srgbClr val="19191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rPr>
              <a:t>Link</a:t>
            </a:r>
          </a:p>
        </p:txBody>
      </p:sp>
      <p:sp>
        <p:nvSpPr>
          <p:cNvPr id="432132" name="AutoShape 4"/>
          <p:cNvSpPr>
            <a:spLocks/>
          </p:cNvSpPr>
          <p:nvPr/>
        </p:nvSpPr>
        <p:spPr bwMode="auto">
          <a:xfrm>
            <a:off x="865188" y="2444750"/>
            <a:ext cx="7358062" cy="1785938"/>
          </a:xfrm>
          <a:prstGeom prst="roundRect">
            <a:avLst>
              <a:gd name="adj" fmla="val 7500"/>
            </a:avLst>
          </a:prstGeom>
          <a:solidFill>
            <a:srgbClr val="CCCCCC"/>
          </a:solidFill>
          <a:ln w="25400">
            <a:noFill/>
            <a:round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defTabSz="642938"/>
            <a:r>
              <a:rPr lang="en-US" sz="2000">
                <a:solidFill>
                  <a:srgbClr val="19191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rPr>
              <a:t>Net</a:t>
            </a:r>
          </a:p>
        </p:txBody>
      </p:sp>
      <p:sp>
        <p:nvSpPr>
          <p:cNvPr id="432133" name="AutoShape 5"/>
          <p:cNvSpPr>
            <a:spLocks/>
          </p:cNvSpPr>
          <p:nvPr/>
        </p:nvSpPr>
        <p:spPr bwMode="auto">
          <a:xfrm>
            <a:off x="865188" y="1828800"/>
            <a:ext cx="7358062" cy="534988"/>
          </a:xfrm>
          <a:prstGeom prst="roundRect">
            <a:avLst>
              <a:gd name="adj" fmla="val 25000"/>
            </a:avLst>
          </a:prstGeom>
          <a:solidFill>
            <a:srgbClr val="CCCCCC"/>
          </a:solidFill>
          <a:ln w="25400">
            <a:noFill/>
            <a:round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defTabSz="642938"/>
            <a:r>
              <a:rPr lang="en-US" sz="2100">
                <a:solidFill>
                  <a:srgbClr val="19191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rPr>
              <a:t>Tran</a:t>
            </a:r>
          </a:p>
        </p:txBody>
      </p:sp>
      <p:sp>
        <p:nvSpPr>
          <p:cNvPr id="432134" name="AutoShape 6"/>
          <p:cNvSpPr>
            <a:spLocks/>
          </p:cNvSpPr>
          <p:nvPr/>
        </p:nvSpPr>
        <p:spPr bwMode="auto">
          <a:xfrm>
            <a:off x="865188" y="1212850"/>
            <a:ext cx="7358062" cy="534988"/>
          </a:xfrm>
          <a:prstGeom prst="roundRect">
            <a:avLst>
              <a:gd name="adj" fmla="val 25000"/>
            </a:avLst>
          </a:prstGeom>
          <a:solidFill>
            <a:srgbClr val="CCCCCC"/>
          </a:solidFill>
          <a:ln w="25400">
            <a:noFill/>
            <a:round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defTabSz="642938"/>
            <a:r>
              <a:rPr lang="en-US" sz="2100">
                <a:solidFill>
                  <a:srgbClr val="19191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rPr>
              <a:t>App</a:t>
            </a:r>
          </a:p>
        </p:txBody>
      </p:sp>
      <p:sp>
        <p:nvSpPr>
          <p:cNvPr id="432135" name="AutoShape 7"/>
          <p:cNvSpPr>
            <a:spLocks/>
          </p:cNvSpPr>
          <p:nvPr/>
        </p:nvSpPr>
        <p:spPr bwMode="auto">
          <a:xfrm>
            <a:off x="3802063" y="4391025"/>
            <a:ext cx="4179887" cy="1258888"/>
          </a:xfrm>
          <a:prstGeom prst="roundRect">
            <a:avLst>
              <a:gd name="adj" fmla="val 10634"/>
            </a:avLst>
          </a:prstGeom>
          <a:gradFill rotWithShape="0">
            <a:gsLst>
              <a:gs pos="0">
                <a:srgbClr val="FFFFFF"/>
              </a:gs>
              <a:gs pos="100000">
                <a:srgbClr val="004080"/>
              </a:gs>
            </a:gsLst>
            <a:lin ang="5400000" scaled="1"/>
          </a:gradFill>
          <a:ln w="25400">
            <a:noFill/>
            <a:round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defTabSz="642938"/>
            <a:r>
              <a:rPr lang="en-US" sz="13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ill Sans" charset="0"/>
                <a:sym typeface="Gill Sans" charset="0"/>
              </a:rPr>
              <a:t>Media Management Control</a:t>
            </a:r>
          </a:p>
        </p:txBody>
      </p:sp>
      <p:sp>
        <p:nvSpPr>
          <p:cNvPr id="432136" name="Rectangle 8"/>
          <p:cNvSpPr>
            <a:spLocks/>
          </p:cNvSpPr>
          <p:nvPr/>
        </p:nvSpPr>
        <p:spPr bwMode="auto">
          <a:xfrm>
            <a:off x="3981450" y="4703763"/>
            <a:ext cx="1714500" cy="866775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800040"/>
              </a:gs>
            </a:gsLst>
            <a:lin ang="5400000" scaled="1"/>
          </a:gradFill>
          <a:ln w="12700">
            <a:noFill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defTabSz="642938"/>
            <a:r>
              <a:rPr lang="en-US" sz="10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ill Sans" charset="0"/>
                <a:sym typeface="Gill Sans" charset="0"/>
              </a:rPr>
              <a:t>Remote Media</a:t>
            </a:r>
          </a:p>
        </p:txBody>
      </p:sp>
      <p:sp>
        <p:nvSpPr>
          <p:cNvPr id="432137" name="Rectangle 9"/>
          <p:cNvSpPr>
            <a:spLocks/>
          </p:cNvSpPr>
          <p:nvPr/>
        </p:nvSpPr>
        <p:spPr bwMode="auto">
          <a:xfrm>
            <a:off x="5695950" y="4703763"/>
            <a:ext cx="909638" cy="866775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408000"/>
              </a:gs>
            </a:gsLst>
            <a:lin ang="5400000" scaled="1"/>
          </a:gradFill>
          <a:ln w="12700">
            <a:noFill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defTabSz="642938"/>
            <a:r>
              <a:rPr lang="en-US" sz="10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ill Sans" charset="0"/>
                <a:sym typeface="Gill Sans" charset="0"/>
              </a:rPr>
              <a:t>Link Stats</a:t>
            </a:r>
          </a:p>
        </p:txBody>
      </p:sp>
      <p:graphicFrame>
        <p:nvGraphicFramePr>
          <p:cNvPr id="432138" name="Group 10"/>
          <p:cNvGraphicFramePr>
            <a:graphicFrameLocks noGrp="1"/>
          </p:cNvGraphicFramePr>
          <p:nvPr/>
        </p:nvGraphicFramePr>
        <p:xfrm>
          <a:off x="4079875" y="4916488"/>
          <a:ext cx="2428875" cy="563564"/>
        </p:xfrm>
        <a:graphic>
          <a:graphicData uri="http://schemas.openxmlformats.org/drawingml/2006/table">
            <a:tbl>
              <a:tblPr/>
              <a:tblGrid>
                <a:gridCol w="404813"/>
                <a:gridCol w="404812"/>
                <a:gridCol w="404813"/>
                <a:gridCol w="404812"/>
                <a:gridCol w="404813"/>
                <a:gridCol w="404812"/>
              </a:tblGrid>
              <a:tr h="141288"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387D"/>
                          </a:solidFill>
                          <a:effectLst/>
                          <a:latin typeface="Arial" charset="0"/>
                        </a:rPr>
                        <a:t>Neighbor Table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412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Addr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Period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Phase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Pending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RSSI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PRR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</a:tr>
              <a:tr h="139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</a:tr>
              <a:tr h="1412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</a:tr>
            </a:tbl>
          </a:graphicData>
        </a:graphic>
      </p:graphicFrame>
      <p:sp>
        <p:nvSpPr>
          <p:cNvPr id="432206" name="Rectangle 78"/>
          <p:cNvSpPr>
            <a:spLocks/>
          </p:cNvSpPr>
          <p:nvPr/>
        </p:nvSpPr>
        <p:spPr bwMode="auto">
          <a:xfrm>
            <a:off x="6846888" y="4703763"/>
            <a:ext cx="955675" cy="866775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400080"/>
              </a:gs>
            </a:gsLst>
            <a:lin ang="5400000" scaled="1"/>
          </a:gradFill>
          <a:ln w="12700">
            <a:noFill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defTabSz="642938"/>
            <a:r>
              <a:rPr lang="en-US" sz="10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ill Sans" charset="0"/>
                <a:sym typeface="Gill Sans" charset="0"/>
              </a:rPr>
              <a:t>Local Media</a:t>
            </a:r>
          </a:p>
        </p:txBody>
      </p:sp>
      <p:graphicFrame>
        <p:nvGraphicFramePr>
          <p:cNvPr id="432207" name="Group 79"/>
          <p:cNvGraphicFramePr>
            <a:graphicFrameLocks noGrp="1"/>
          </p:cNvGraphicFramePr>
          <p:nvPr/>
        </p:nvGraphicFramePr>
        <p:xfrm>
          <a:off x="6954838" y="4972050"/>
          <a:ext cx="741362" cy="419100"/>
        </p:xfrm>
        <a:graphic>
          <a:graphicData uri="http://schemas.openxmlformats.org/drawingml/2006/table">
            <a:tbl>
              <a:tblPr/>
              <a:tblGrid>
                <a:gridCol w="741362"/>
              </a:tblGrid>
              <a:tr h="209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Sample Period</a:t>
                      </a:r>
                    </a:p>
                  </a:txBody>
                  <a:tcPr marL="35717" marR="35717" marT="35717" marB="35717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Sample Phase</a:t>
                      </a:r>
                    </a:p>
                  </a:txBody>
                  <a:tcPr marL="35717" marR="35717" marT="35717" marB="35717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</a:tbl>
          </a:graphicData>
        </a:graphic>
      </p:graphicFrame>
      <p:sp>
        <p:nvSpPr>
          <p:cNvPr id="432217" name="AutoShape 89"/>
          <p:cNvSpPr>
            <a:spLocks/>
          </p:cNvSpPr>
          <p:nvPr/>
        </p:nvSpPr>
        <p:spPr bwMode="auto">
          <a:xfrm>
            <a:off x="5275263" y="2667000"/>
            <a:ext cx="947737" cy="1331913"/>
          </a:xfrm>
          <a:prstGeom prst="roundRect">
            <a:avLst>
              <a:gd name="adj" fmla="val 14148"/>
            </a:avLst>
          </a:prstGeom>
          <a:gradFill rotWithShape="0">
            <a:gsLst>
              <a:gs pos="0">
                <a:srgbClr val="FFFFFF"/>
              </a:gs>
              <a:gs pos="100000">
                <a:srgbClr val="004080"/>
              </a:gs>
            </a:gsLst>
            <a:lin ang="5400000" scaled="1"/>
          </a:gradFill>
          <a:ln w="25400">
            <a:noFill/>
            <a:round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defTabSz="642938"/>
            <a:r>
              <a:rPr lang="en-US" sz="12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ill Sans" charset="0"/>
                <a:sym typeface="Gill Sans" charset="0"/>
              </a:rPr>
              <a:t>Router</a:t>
            </a:r>
          </a:p>
        </p:txBody>
      </p:sp>
      <p:sp>
        <p:nvSpPr>
          <p:cNvPr id="432218" name="Rectangle 90"/>
          <p:cNvSpPr>
            <a:spLocks/>
          </p:cNvSpPr>
          <p:nvPr/>
        </p:nvSpPr>
        <p:spPr bwMode="auto">
          <a:xfrm>
            <a:off x="5356225" y="2911475"/>
            <a:ext cx="776288" cy="34925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800040"/>
              </a:gs>
            </a:gsLst>
            <a:lin ang="5400000" scaled="1"/>
          </a:gradFill>
          <a:ln w="12700">
            <a:noFill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 defTabSz="642938"/>
            <a:r>
              <a:rPr lang="en-US" sz="8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ill Sans" charset="0"/>
                <a:sym typeface="Gill Sans" charset="0"/>
              </a:rPr>
              <a:t>Routing Protocol</a:t>
            </a:r>
          </a:p>
        </p:txBody>
      </p:sp>
      <p:sp>
        <p:nvSpPr>
          <p:cNvPr id="432219" name="Rectangle 91"/>
          <p:cNvSpPr>
            <a:spLocks/>
          </p:cNvSpPr>
          <p:nvPr/>
        </p:nvSpPr>
        <p:spPr bwMode="auto">
          <a:xfrm>
            <a:off x="5365750" y="3336925"/>
            <a:ext cx="766763" cy="557213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008000"/>
              </a:gs>
            </a:gsLst>
            <a:lin ang="5400000" scaled="1"/>
          </a:gradFill>
          <a:ln w="12700">
            <a:noFill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defTabSz="642938"/>
            <a:r>
              <a:rPr lang="en-US" sz="8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ill Sans" charset="0"/>
                <a:sym typeface="Gill Sans" charset="0"/>
              </a:rPr>
              <a:t>Routing Table</a:t>
            </a:r>
          </a:p>
        </p:txBody>
      </p:sp>
      <p:graphicFrame>
        <p:nvGraphicFramePr>
          <p:cNvPr id="432220" name="Group 92"/>
          <p:cNvGraphicFramePr>
            <a:graphicFrameLocks noGrp="1"/>
          </p:cNvGraphicFramePr>
          <p:nvPr/>
        </p:nvGraphicFramePr>
        <p:xfrm>
          <a:off x="5445125" y="3563938"/>
          <a:ext cx="598488" cy="282576"/>
        </p:xfrm>
        <a:graphic>
          <a:graphicData uri="http://schemas.openxmlformats.org/drawingml/2006/table">
            <a:tbl>
              <a:tblPr/>
              <a:tblGrid>
                <a:gridCol w="300038"/>
                <a:gridCol w="298450"/>
              </a:tblGrid>
              <a:tr h="1381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387D"/>
                          </a:solidFill>
                          <a:effectLst/>
                          <a:latin typeface="Arial" charset="0"/>
                        </a:rPr>
                        <a:t>Prefix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387D"/>
                          </a:solidFill>
                          <a:effectLst/>
                          <a:latin typeface="Arial" charset="0"/>
                        </a:rPr>
                        <a:t>Next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33"/>
                    </a:solidFill>
                  </a:tcPr>
                </a:tc>
              </a:tr>
              <a:tr h="144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</a:tr>
            </a:tbl>
          </a:graphicData>
        </a:graphic>
      </p:graphicFrame>
      <p:sp>
        <p:nvSpPr>
          <p:cNvPr id="432237" name="AutoShape 109"/>
          <p:cNvSpPr>
            <a:spLocks/>
          </p:cNvSpPr>
          <p:nvPr/>
        </p:nvSpPr>
        <p:spPr bwMode="auto">
          <a:xfrm>
            <a:off x="7285038" y="3498850"/>
            <a:ext cx="758825" cy="500063"/>
          </a:xfrm>
          <a:prstGeom prst="roundRect">
            <a:avLst>
              <a:gd name="adj" fmla="val 26782"/>
            </a:avLst>
          </a:prstGeom>
          <a:gradFill rotWithShape="0">
            <a:gsLst>
              <a:gs pos="0">
                <a:srgbClr val="FFFFFF"/>
              </a:gs>
              <a:gs pos="100000">
                <a:srgbClr val="004080"/>
              </a:gs>
            </a:gsLst>
            <a:lin ang="5400000" scaled="1"/>
          </a:gradFill>
          <a:ln w="25400">
            <a:noFill/>
            <a:round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 defTabSz="642938"/>
            <a:r>
              <a:rPr lang="en-US" sz="12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ill Sans" charset="0"/>
                <a:sym typeface="Gill Sans" charset="0"/>
              </a:rPr>
              <a:t>Stateless</a:t>
            </a:r>
          </a:p>
          <a:p>
            <a:pPr algn="ctr" defTabSz="642938"/>
            <a:r>
              <a:rPr lang="en-US" sz="12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ill Sans" charset="0"/>
                <a:sym typeface="Gill Sans" charset="0"/>
              </a:rPr>
              <a:t>Autoconf</a:t>
            </a:r>
          </a:p>
        </p:txBody>
      </p:sp>
      <p:sp>
        <p:nvSpPr>
          <p:cNvPr id="432238" name="AutoShape 110"/>
          <p:cNvSpPr>
            <a:spLocks/>
          </p:cNvSpPr>
          <p:nvPr/>
        </p:nvSpPr>
        <p:spPr bwMode="auto">
          <a:xfrm>
            <a:off x="7285038" y="2703513"/>
            <a:ext cx="758825" cy="500062"/>
          </a:xfrm>
          <a:prstGeom prst="roundRect">
            <a:avLst>
              <a:gd name="adj" fmla="val 26782"/>
            </a:avLst>
          </a:prstGeom>
          <a:gradFill rotWithShape="0">
            <a:gsLst>
              <a:gs pos="0">
                <a:srgbClr val="FFFFFF"/>
              </a:gs>
              <a:gs pos="100000">
                <a:srgbClr val="004080"/>
              </a:gs>
            </a:gsLst>
            <a:lin ang="5400000" scaled="1"/>
          </a:gradFill>
          <a:ln w="25400">
            <a:noFill/>
            <a:round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 defTabSz="642938"/>
            <a:r>
              <a:rPr lang="en-US" sz="11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ill Sans" charset="0"/>
                <a:sym typeface="Gill Sans" charset="0"/>
              </a:rPr>
              <a:t>Autoconf</a:t>
            </a:r>
          </a:p>
        </p:txBody>
      </p:sp>
      <p:sp>
        <p:nvSpPr>
          <p:cNvPr id="432239" name="AutoShape 111"/>
          <p:cNvSpPr>
            <a:spLocks/>
          </p:cNvSpPr>
          <p:nvPr/>
        </p:nvSpPr>
        <p:spPr bwMode="auto">
          <a:xfrm>
            <a:off x="7285038" y="1301750"/>
            <a:ext cx="758825" cy="347663"/>
          </a:xfrm>
          <a:prstGeom prst="roundRect">
            <a:avLst>
              <a:gd name="adj" fmla="val 38458"/>
            </a:avLst>
          </a:prstGeom>
          <a:gradFill rotWithShape="0">
            <a:gsLst>
              <a:gs pos="0">
                <a:srgbClr val="FFFFFF"/>
              </a:gs>
              <a:gs pos="100000">
                <a:srgbClr val="004080"/>
              </a:gs>
            </a:gsLst>
            <a:lin ang="5400000" scaled="1"/>
          </a:gradFill>
          <a:ln w="25400">
            <a:noFill/>
            <a:round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 defTabSz="642938"/>
            <a:r>
              <a:rPr lang="en-US" sz="13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ill Sans" charset="0"/>
                <a:sym typeface="Gill Sans" charset="0"/>
              </a:rPr>
              <a:t>DHCPv6</a:t>
            </a:r>
          </a:p>
        </p:txBody>
      </p:sp>
      <p:grpSp>
        <p:nvGrpSpPr>
          <p:cNvPr id="2" name="Group 112"/>
          <p:cNvGrpSpPr>
            <a:grpSpLocks/>
          </p:cNvGrpSpPr>
          <p:nvPr/>
        </p:nvGrpSpPr>
        <p:grpSpPr bwMode="auto">
          <a:xfrm>
            <a:off x="2185988" y="1917700"/>
            <a:ext cx="3340100" cy="347663"/>
            <a:chOff x="0" y="0"/>
            <a:chExt cx="2992" cy="312"/>
          </a:xfrm>
        </p:grpSpPr>
        <p:sp>
          <p:nvSpPr>
            <p:cNvPr id="432241" name="AutoShape 113"/>
            <p:cNvSpPr>
              <a:spLocks/>
            </p:cNvSpPr>
            <p:nvPr/>
          </p:nvSpPr>
          <p:spPr bwMode="auto">
            <a:xfrm>
              <a:off x="0" y="0"/>
              <a:ext cx="1200" cy="312"/>
            </a:xfrm>
            <a:prstGeom prst="roundRect">
              <a:avLst>
                <a:gd name="adj" fmla="val 38458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004080"/>
                </a:gs>
              </a:gsLst>
              <a:lin ang="5400000" scaled="1"/>
            </a:gradFill>
            <a:ln w="25400">
              <a:noFill/>
              <a:round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 defTabSz="642938"/>
              <a:r>
                <a:rPr lang="en-US" sz="130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Gill Sans" charset="0"/>
                  <a:sym typeface="Gill Sans" charset="0"/>
                </a:rPr>
                <a:t>UDP</a:t>
              </a:r>
            </a:p>
          </p:txBody>
        </p:sp>
        <p:sp>
          <p:nvSpPr>
            <p:cNvPr id="432242" name="AutoShape 114"/>
            <p:cNvSpPr>
              <a:spLocks/>
            </p:cNvSpPr>
            <p:nvPr/>
          </p:nvSpPr>
          <p:spPr bwMode="auto">
            <a:xfrm>
              <a:off x="1792" y="0"/>
              <a:ext cx="1200" cy="312"/>
            </a:xfrm>
            <a:prstGeom prst="roundRect">
              <a:avLst>
                <a:gd name="adj" fmla="val 38458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004080"/>
                </a:gs>
              </a:gsLst>
              <a:lin ang="5400000" scaled="1"/>
            </a:gradFill>
            <a:ln w="25400">
              <a:noFill/>
              <a:round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 defTabSz="642938"/>
              <a:r>
                <a:rPr lang="en-US" sz="130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Gill Sans" charset="0"/>
                  <a:sym typeface="Gill Sans" charset="0"/>
                </a:rPr>
                <a:t>TCP</a:t>
              </a:r>
            </a:p>
          </p:txBody>
        </p:sp>
      </p:grpSp>
      <p:sp>
        <p:nvSpPr>
          <p:cNvPr id="432243" name="AutoShape 115"/>
          <p:cNvSpPr>
            <a:spLocks/>
          </p:cNvSpPr>
          <p:nvPr/>
        </p:nvSpPr>
        <p:spPr bwMode="auto">
          <a:xfrm rot="-5400000">
            <a:off x="-206374" y="3622675"/>
            <a:ext cx="3732212" cy="312737"/>
          </a:xfrm>
          <a:prstGeom prst="roundRect">
            <a:avLst>
              <a:gd name="adj" fmla="val 42856"/>
            </a:avLst>
          </a:prstGeom>
          <a:gradFill rotWithShape="0">
            <a:gsLst>
              <a:gs pos="0">
                <a:srgbClr val="FFFFFF"/>
              </a:gs>
              <a:gs pos="100000">
                <a:srgbClr val="004080"/>
              </a:gs>
            </a:gsLst>
            <a:lin ang="5400000" scaled="1"/>
          </a:gradFill>
          <a:ln w="25400">
            <a:noFill/>
            <a:round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 defTabSz="642938"/>
            <a:r>
              <a:rPr lang="en-US" sz="13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ill Sans" charset="0"/>
                <a:sym typeface="Gill Sans" charset="0"/>
              </a:rPr>
              <a:t>6LoWPAN Adaptation</a:t>
            </a:r>
          </a:p>
          <a:p>
            <a:pPr algn="ctr" defTabSz="642938"/>
            <a:endParaRPr lang="en-US" sz="130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Gill Sans" charset="0"/>
              <a:sym typeface="Gill Sans" charset="0"/>
            </a:endParaRPr>
          </a:p>
        </p:txBody>
      </p:sp>
      <p:sp>
        <p:nvSpPr>
          <p:cNvPr id="432244" name="AutoShape 116"/>
          <p:cNvSpPr>
            <a:spLocks/>
          </p:cNvSpPr>
          <p:nvPr/>
        </p:nvSpPr>
        <p:spPr bwMode="auto">
          <a:xfrm>
            <a:off x="6427788" y="2667000"/>
            <a:ext cx="588962" cy="1331913"/>
          </a:xfrm>
          <a:prstGeom prst="roundRect">
            <a:avLst>
              <a:gd name="adj" fmla="val 22727"/>
            </a:avLst>
          </a:prstGeom>
          <a:gradFill rotWithShape="0">
            <a:gsLst>
              <a:gs pos="0">
                <a:srgbClr val="FFFFFF"/>
              </a:gs>
              <a:gs pos="100000">
                <a:srgbClr val="004080"/>
              </a:gs>
            </a:gsLst>
            <a:lin ang="5400000" scaled="1"/>
          </a:gradFill>
          <a:ln w="25400">
            <a:noFill/>
            <a:round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 defTabSz="642938"/>
            <a:r>
              <a:rPr lang="en-US" sz="12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ill Sans" charset="0"/>
                <a:sym typeface="Gill Sans" charset="0"/>
              </a:rPr>
              <a:t>ICMPv6</a:t>
            </a:r>
          </a:p>
        </p:txBody>
      </p:sp>
      <p:sp>
        <p:nvSpPr>
          <p:cNvPr id="432245" name="Line 117"/>
          <p:cNvSpPr>
            <a:spLocks noChangeShapeType="1"/>
          </p:cNvSpPr>
          <p:nvPr/>
        </p:nvSpPr>
        <p:spPr bwMode="auto">
          <a:xfrm>
            <a:off x="7669213" y="3203575"/>
            <a:ext cx="0" cy="295275"/>
          </a:xfrm>
          <a:prstGeom prst="line">
            <a:avLst/>
          </a:prstGeom>
          <a:noFill/>
          <a:ln w="25400">
            <a:solidFill>
              <a:srgbClr val="FFCC66"/>
            </a:solidFill>
            <a:round/>
            <a:headEnd type="stealth" w="med" len="med"/>
            <a:tailEnd type="stealth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432246" name="Line 118"/>
          <p:cNvSpPr>
            <a:spLocks noChangeShapeType="1"/>
          </p:cNvSpPr>
          <p:nvPr/>
        </p:nvSpPr>
        <p:spPr bwMode="auto">
          <a:xfrm>
            <a:off x="7669213" y="1647825"/>
            <a:ext cx="0" cy="1028700"/>
          </a:xfrm>
          <a:prstGeom prst="line">
            <a:avLst/>
          </a:prstGeom>
          <a:noFill/>
          <a:ln w="25400">
            <a:solidFill>
              <a:srgbClr val="FFCC66"/>
            </a:solidFill>
            <a:round/>
            <a:headEnd type="stealth" w="med" len="med"/>
            <a:tailEnd type="stealth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2247" name="Line 119"/>
          <p:cNvSpPr>
            <a:spLocks noChangeShapeType="1"/>
          </p:cNvSpPr>
          <p:nvPr/>
        </p:nvSpPr>
        <p:spPr bwMode="auto">
          <a:xfrm flipH="1">
            <a:off x="7016750" y="2952750"/>
            <a:ext cx="268288" cy="0"/>
          </a:xfrm>
          <a:prstGeom prst="line">
            <a:avLst/>
          </a:prstGeom>
          <a:noFill/>
          <a:ln w="25400">
            <a:solidFill>
              <a:srgbClr val="FFCC66"/>
            </a:solidFill>
            <a:round/>
            <a:headEnd type="stealth" w="med" len="med"/>
            <a:tailEnd type="stealth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432248" name="AutoShape 120"/>
          <p:cNvSpPr>
            <a:spLocks/>
          </p:cNvSpPr>
          <p:nvPr/>
        </p:nvSpPr>
        <p:spPr bwMode="auto">
          <a:xfrm>
            <a:off x="2185988" y="4391025"/>
            <a:ext cx="446087" cy="1258888"/>
          </a:xfrm>
          <a:prstGeom prst="roundRect">
            <a:avLst>
              <a:gd name="adj" fmla="val 30000"/>
            </a:avLst>
          </a:prstGeom>
          <a:gradFill rotWithShape="0">
            <a:gsLst>
              <a:gs pos="0">
                <a:srgbClr val="FFFFFF"/>
              </a:gs>
              <a:gs pos="100000">
                <a:srgbClr val="004080"/>
              </a:gs>
            </a:gsLst>
            <a:lin ang="5400000" scaled="1"/>
          </a:gradFill>
          <a:ln w="25400">
            <a:noFill/>
            <a:round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 defTabSz="642938"/>
            <a:r>
              <a:rPr lang="en-US" sz="12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ill Sans" charset="0"/>
                <a:sym typeface="Gill Sans" charset="0"/>
              </a:rPr>
              <a:t>Data</a:t>
            </a:r>
          </a:p>
        </p:txBody>
      </p:sp>
      <p:sp>
        <p:nvSpPr>
          <p:cNvPr id="432249" name="AutoShape 121"/>
          <p:cNvSpPr>
            <a:spLocks/>
          </p:cNvSpPr>
          <p:nvPr/>
        </p:nvSpPr>
        <p:spPr bwMode="auto">
          <a:xfrm>
            <a:off x="2981325" y="4391025"/>
            <a:ext cx="446088" cy="1258888"/>
          </a:xfrm>
          <a:prstGeom prst="roundRect">
            <a:avLst>
              <a:gd name="adj" fmla="val 30000"/>
            </a:avLst>
          </a:prstGeom>
          <a:gradFill rotWithShape="0">
            <a:gsLst>
              <a:gs pos="0">
                <a:srgbClr val="FFFFFF"/>
              </a:gs>
              <a:gs pos="100000">
                <a:srgbClr val="004080"/>
              </a:gs>
            </a:gsLst>
            <a:lin ang="5400000" scaled="1"/>
          </a:gradFill>
          <a:ln w="25400">
            <a:noFill/>
            <a:round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 defTabSz="642938"/>
            <a:r>
              <a:rPr lang="en-US" sz="12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ill Sans" charset="0"/>
                <a:sym typeface="Gill Sans" charset="0"/>
              </a:rPr>
              <a:t>Ack</a:t>
            </a:r>
          </a:p>
        </p:txBody>
      </p:sp>
      <p:sp>
        <p:nvSpPr>
          <p:cNvPr id="432250" name="Line 122"/>
          <p:cNvSpPr>
            <a:spLocks noChangeShapeType="1"/>
          </p:cNvSpPr>
          <p:nvPr/>
        </p:nvSpPr>
        <p:spPr bwMode="auto">
          <a:xfrm>
            <a:off x="2409825" y="3997325"/>
            <a:ext cx="0" cy="393700"/>
          </a:xfrm>
          <a:prstGeom prst="line">
            <a:avLst/>
          </a:prstGeom>
          <a:noFill/>
          <a:ln w="25400">
            <a:solidFill>
              <a:srgbClr val="FFCC66"/>
            </a:solidFill>
            <a:round/>
            <a:headEnd type="stealth" w="med" len="med"/>
            <a:tailEnd type="stealth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432251" name="Line 123"/>
          <p:cNvSpPr>
            <a:spLocks noChangeShapeType="1"/>
          </p:cNvSpPr>
          <p:nvPr/>
        </p:nvSpPr>
        <p:spPr bwMode="auto">
          <a:xfrm>
            <a:off x="3203575" y="3997325"/>
            <a:ext cx="0" cy="393700"/>
          </a:xfrm>
          <a:prstGeom prst="line">
            <a:avLst/>
          </a:prstGeom>
          <a:noFill/>
          <a:ln w="25400">
            <a:solidFill>
              <a:srgbClr val="FFCC66"/>
            </a:solidFill>
            <a:round/>
            <a:headEnd type="stealth" w="med" len="med"/>
            <a:tailEnd type="stealth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432252" name="Line 124"/>
          <p:cNvSpPr>
            <a:spLocks noChangeShapeType="1"/>
          </p:cNvSpPr>
          <p:nvPr/>
        </p:nvSpPr>
        <p:spPr bwMode="auto">
          <a:xfrm flipH="1">
            <a:off x="3425825" y="5176838"/>
            <a:ext cx="555625" cy="0"/>
          </a:xfrm>
          <a:prstGeom prst="line">
            <a:avLst/>
          </a:prstGeom>
          <a:noFill/>
          <a:ln w="25400">
            <a:solidFill>
              <a:srgbClr val="FFCC66"/>
            </a:solidFill>
            <a:round/>
            <a:headEnd type="stealth" w="med" len="med"/>
            <a:tailEnd type="stealth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2253" name="Line 125"/>
          <p:cNvSpPr>
            <a:spLocks noChangeShapeType="1"/>
          </p:cNvSpPr>
          <p:nvPr/>
        </p:nvSpPr>
        <p:spPr bwMode="auto">
          <a:xfrm flipH="1">
            <a:off x="2632075" y="5373688"/>
            <a:ext cx="1349375" cy="0"/>
          </a:xfrm>
          <a:prstGeom prst="line">
            <a:avLst/>
          </a:prstGeom>
          <a:noFill/>
          <a:ln w="25400">
            <a:solidFill>
              <a:srgbClr val="FFCC66"/>
            </a:solidFill>
            <a:round/>
            <a:headEnd type="stealth" w="med" len="med"/>
            <a:tailEnd type="stealth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2254" name="Line 126"/>
          <p:cNvSpPr>
            <a:spLocks noChangeShapeType="1"/>
          </p:cNvSpPr>
          <p:nvPr/>
        </p:nvSpPr>
        <p:spPr bwMode="auto">
          <a:xfrm flipH="1">
            <a:off x="6223000" y="3336925"/>
            <a:ext cx="214313" cy="0"/>
          </a:xfrm>
          <a:prstGeom prst="line">
            <a:avLst/>
          </a:prstGeom>
          <a:noFill/>
          <a:ln w="25400">
            <a:solidFill>
              <a:srgbClr val="FFCC66"/>
            </a:solidFill>
            <a:round/>
            <a:headEnd type="stealth" w="med" len="med"/>
            <a:tailEnd type="stealth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432255" name="Line 127"/>
          <p:cNvSpPr>
            <a:spLocks noChangeShapeType="1"/>
          </p:cNvSpPr>
          <p:nvPr/>
        </p:nvSpPr>
        <p:spPr bwMode="auto">
          <a:xfrm>
            <a:off x="6016625" y="3997325"/>
            <a:ext cx="9525" cy="706438"/>
          </a:xfrm>
          <a:prstGeom prst="line">
            <a:avLst/>
          </a:prstGeom>
          <a:noFill/>
          <a:ln w="25400">
            <a:solidFill>
              <a:srgbClr val="FFCC66"/>
            </a:solidFill>
            <a:round/>
            <a:headEnd type="stealth" w="med" len="med"/>
            <a:tailEnd type="stealth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432256" name="Line 128"/>
          <p:cNvSpPr>
            <a:spLocks noChangeShapeType="1"/>
          </p:cNvSpPr>
          <p:nvPr/>
        </p:nvSpPr>
        <p:spPr bwMode="auto">
          <a:xfrm>
            <a:off x="4587875" y="3997325"/>
            <a:ext cx="9525" cy="706438"/>
          </a:xfrm>
          <a:prstGeom prst="line">
            <a:avLst/>
          </a:prstGeom>
          <a:noFill/>
          <a:ln w="25400">
            <a:solidFill>
              <a:srgbClr val="FFCC66"/>
            </a:solidFill>
            <a:round/>
            <a:headEnd type="stealth" w="med" len="med"/>
            <a:tailEnd type="stealth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432258" name="AutoShape 130"/>
          <p:cNvSpPr>
            <a:spLocks/>
          </p:cNvSpPr>
          <p:nvPr/>
        </p:nvSpPr>
        <p:spPr bwMode="auto">
          <a:xfrm>
            <a:off x="1819275" y="1301750"/>
            <a:ext cx="760413" cy="347663"/>
          </a:xfrm>
          <a:prstGeom prst="roundRect">
            <a:avLst>
              <a:gd name="adj" fmla="val 38458"/>
            </a:avLst>
          </a:prstGeom>
          <a:gradFill rotWithShape="0">
            <a:gsLst>
              <a:gs pos="0">
                <a:srgbClr val="FFFFFF"/>
              </a:gs>
              <a:gs pos="100000">
                <a:srgbClr val="004080"/>
              </a:gs>
            </a:gsLst>
            <a:lin ang="5400000" scaled="1"/>
          </a:gradFill>
          <a:ln w="25400">
            <a:noFill/>
            <a:round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 defTabSz="642938"/>
            <a:r>
              <a:rPr lang="en-US" sz="13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ill Sans" charset="0"/>
                <a:sym typeface="Gill Sans" charset="0"/>
              </a:rPr>
              <a:t>HTTP</a:t>
            </a:r>
          </a:p>
        </p:txBody>
      </p:sp>
      <p:sp>
        <p:nvSpPr>
          <p:cNvPr id="432259" name="AutoShape 131"/>
          <p:cNvSpPr>
            <a:spLocks/>
          </p:cNvSpPr>
          <p:nvPr/>
        </p:nvSpPr>
        <p:spPr bwMode="auto">
          <a:xfrm>
            <a:off x="2909888" y="1301750"/>
            <a:ext cx="758825" cy="347663"/>
          </a:xfrm>
          <a:prstGeom prst="roundRect">
            <a:avLst>
              <a:gd name="adj" fmla="val 38458"/>
            </a:avLst>
          </a:prstGeom>
          <a:gradFill rotWithShape="0">
            <a:gsLst>
              <a:gs pos="0">
                <a:srgbClr val="FFFFFF"/>
              </a:gs>
              <a:gs pos="100000">
                <a:srgbClr val="004080"/>
              </a:gs>
            </a:gsLst>
            <a:lin ang="5400000" scaled="1"/>
          </a:gradFill>
          <a:ln w="25400">
            <a:noFill/>
            <a:round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 defTabSz="642938"/>
            <a:r>
              <a:rPr lang="en-US" sz="13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ill Sans" charset="0"/>
                <a:sym typeface="Gill Sans" charset="0"/>
              </a:rPr>
              <a:t>Telnet</a:t>
            </a:r>
          </a:p>
        </p:txBody>
      </p:sp>
      <p:sp>
        <p:nvSpPr>
          <p:cNvPr id="432260" name="AutoShape 132"/>
          <p:cNvSpPr>
            <a:spLocks/>
          </p:cNvSpPr>
          <p:nvPr/>
        </p:nvSpPr>
        <p:spPr bwMode="auto">
          <a:xfrm>
            <a:off x="3998913" y="1301750"/>
            <a:ext cx="758825" cy="347663"/>
          </a:xfrm>
          <a:prstGeom prst="roundRect">
            <a:avLst>
              <a:gd name="adj" fmla="val 38458"/>
            </a:avLst>
          </a:prstGeom>
          <a:gradFill rotWithShape="0">
            <a:gsLst>
              <a:gs pos="0">
                <a:srgbClr val="FFFFFF"/>
              </a:gs>
              <a:gs pos="100000">
                <a:srgbClr val="004080"/>
              </a:gs>
            </a:gsLst>
            <a:lin ang="5400000" scaled="1"/>
          </a:gradFill>
          <a:ln w="25400">
            <a:noFill/>
            <a:round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 defTabSz="642938"/>
            <a:r>
              <a:rPr lang="en-US" sz="13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ill Sans" charset="0"/>
                <a:sym typeface="Gill Sans" charset="0"/>
              </a:rPr>
              <a:t>SNMP</a:t>
            </a:r>
          </a:p>
        </p:txBody>
      </p:sp>
      <p:sp>
        <p:nvSpPr>
          <p:cNvPr id="432261" name="AutoShape 133"/>
          <p:cNvSpPr>
            <a:spLocks/>
          </p:cNvSpPr>
          <p:nvPr/>
        </p:nvSpPr>
        <p:spPr bwMode="auto">
          <a:xfrm>
            <a:off x="5087938" y="1301750"/>
            <a:ext cx="758825" cy="347663"/>
          </a:xfrm>
          <a:prstGeom prst="roundRect">
            <a:avLst>
              <a:gd name="adj" fmla="val 38458"/>
            </a:avLst>
          </a:prstGeom>
          <a:gradFill rotWithShape="0">
            <a:gsLst>
              <a:gs pos="0">
                <a:srgbClr val="FFFFFF"/>
              </a:gs>
              <a:gs pos="100000">
                <a:srgbClr val="004080"/>
              </a:gs>
            </a:gsLst>
            <a:lin ang="5400000" scaled="1"/>
          </a:gradFill>
          <a:ln w="25400">
            <a:noFill/>
            <a:round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 defTabSz="642938"/>
            <a:r>
              <a:rPr lang="en-US" sz="13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ill Sans" charset="0"/>
                <a:sym typeface="Gill Sans" charset="0"/>
              </a:rPr>
              <a:t>DNS</a:t>
            </a:r>
          </a:p>
        </p:txBody>
      </p:sp>
      <p:sp>
        <p:nvSpPr>
          <p:cNvPr id="432262" name="AutoShape 134"/>
          <p:cNvSpPr>
            <a:spLocks/>
          </p:cNvSpPr>
          <p:nvPr/>
        </p:nvSpPr>
        <p:spPr bwMode="auto">
          <a:xfrm>
            <a:off x="6176963" y="1301750"/>
            <a:ext cx="760412" cy="347663"/>
          </a:xfrm>
          <a:prstGeom prst="roundRect">
            <a:avLst>
              <a:gd name="adj" fmla="val 38458"/>
            </a:avLst>
          </a:prstGeom>
          <a:solidFill>
            <a:srgbClr val="3366FF"/>
          </a:solidFill>
          <a:ln w="25400">
            <a:noFill/>
            <a:round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 defTabSz="642938"/>
            <a:r>
              <a:rPr lang="en-US" sz="19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ill Sans" charset="0"/>
                <a:sym typeface="Gill Sans" charset="0"/>
              </a:rPr>
              <a:t>…</a:t>
            </a:r>
          </a:p>
        </p:txBody>
      </p:sp>
      <p:grpSp>
        <p:nvGrpSpPr>
          <p:cNvPr id="3" name="Group 135"/>
          <p:cNvGrpSpPr>
            <a:grpSpLocks/>
          </p:cNvGrpSpPr>
          <p:nvPr/>
        </p:nvGrpSpPr>
        <p:grpSpPr bwMode="auto">
          <a:xfrm>
            <a:off x="1944688" y="2667000"/>
            <a:ext cx="3206750" cy="1331913"/>
            <a:chOff x="0" y="0"/>
            <a:chExt cx="2872" cy="1192"/>
          </a:xfrm>
        </p:grpSpPr>
        <p:sp>
          <p:nvSpPr>
            <p:cNvPr id="432264" name="AutoShape 136"/>
            <p:cNvSpPr>
              <a:spLocks/>
            </p:cNvSpPr>
            <p:nvPr/>
          </p:nvSpPr>
          <p:spPr bwMode="auto">
            <a:xfrm>
              <a:off x="0" y="0"/>
              <a:ext cx="2872" cy="1192"/>
            </a:xfrm>
            <a:prstGeom prst="roundRect">
              <a:avLst>
                <a:gd name="adj" fmla="val 10065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004080"/>
                </a:gs>
              </a:gsLst>
              <a:lin ang="5400000" scaled="1"/>
            </a:gradFill>
            <a:ln w="25400">
              <a:noFill/>
              <a:round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algn="ctr" defTabSz="642938"/>
              <a:r>
                <a:rPr lang="en-US" sz="120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Gill Sans" charset="0"/>
                  <a:sym typeface="Gill Sans" charset="0"/>
                </a:rPr>
                <a:t>Forwarder</a:t>
              </a:r>
            </a:p>
          </p:txBody>
        </p:sp>
        <p:sp>
          <p:nvSpPr>
            <p:cNvPr id="432265" name="Rectangle 137"/>
            <p:cNvSpPr>
              <a:spLocks/>
            </p:cNvSpPr>
            <p:nvPr/>
          </p:nvSpPr>
          <p:spPr bwMode="auto">
            <a:xfrm>
              <a:off x="80" y="272"/>
              <a:ext cx="552" cy="840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408000"/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algn="ctr" defTabSz="642938"/>
              <a:r>
                <a:rPr lang="en-US" sz="90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Gill Sans" charset="0"/>
                  <a:sym typeface="Gill Sans" charset="0"/>
                </a:rPr>
                <a:t>Multicast</a:t>
              </a:r>
            </a:p>
          </p:txBody>
        </p:sp>
        <p:sp>
          <p:nvSpPr>
            <p:cNvPr id="432266" name="Rectangle 138"/>
            <p:cNvSpPr>
              <a:spLocks/>
            </p:cNvSpPr>
            <p:nvPr/>
          </p:nvSpPr>
          <p:spPr bwMode="auto">
            <a:xfrm>
              <a:off x="116" y="768"/>
              <a:ext cx="472" cy="304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804000"/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 defTabSz="642938"/>
              <a:r>
                <a:rPr lang="en-US" sz="90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Gill Sans" charset="0"/>
                  <a:sym typeface="Gill Sans" charset="0"/>
                </a:rPr>
                <a:t>Send Manager</a:t>
              </a:r>
            </a:p>
          </p:txBody>
        </p:sp>
        <p:sp>
          <p:nvSpPr>
            <p:cNvPr id="432267" name="Rectangle 139"/>
            <p:cNvSpPr>
              <a:spLocks/>
            </p:cNvSpPr>
            <p:nvPr/>
          </p:nvSpPr>
          <p:spPr bwMode="auto">
            <a:xfrm>
              <a:off x="116" y="448"/>
              <a:ext cx="472" cy="168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804000"/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 defTabSz="642938"/>
              <a:r>
                <a:rPr lang="en-US" sz="90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Gill Sans" charset="0"/>
                  <a:sym typeface="Gill Sans" charset="0"/>
                </a:rPr>
                <a:t>Buffer</a:t>
              </a:r>
            </a:p>
          </p:txBody>
        </p:sp>
        <p:sp>
          <p:nvSpPr>
            <p:cNvPr id="432268" name="Line 140"/>
            <p:cNvSpPr>
              <a:spLocks noChangeShapeType="1"/>
            </p:cNvSpPr>
            <p:nvPr/>
          </p:nvSpPr>
          <p:spPr bwMode="auto">
            <a:xfrm rot="10800000" flipH="1">
              <a:off x="356" y="615"/>
              <a:ext cx="0" cy="156"/>
            </a:xfrm>
            <a:prstGeom prst="line">
              <a:avLst/>
            </a:prstGeom>
            <a:noFill/>
            <a:ln w="25400">
              <a:solidFill>
                <a:srgbClr val="FFCC66"/>
              </a:solidFill>
              <a:round/>
              <a:headEnd type="stealth" w="med" len="med"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432269" name="Rectangle 141"/>
            <p:cNvSpPr>
              <a:spLocks/>
            </p:cNvSpPr>
            <p:nvPr/>
          </p:nvSpPr>
          <p:spPr bwMode="auto">
            <a:xfrm>
              <a:off x="696" y="272"/>
              <a:ext cx="2088" cy="840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400080"/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algn="ctr" defTabSz="642938"/>
              <a:r>
                <a:rPr lang="en-US" sz="90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Gill Sans" charset="0"/>
                  <a:sym typeface="Gill Sans" charset="0"/>
                </a:rPr>
                <a:t>Unicast</a:t>
              </a:r>
            </a:p>
          </p:txBody>
        </p:sp>
        <p:sp>
          <p:nvSpPr>
            <p:cNvPr id="432270" name="Rectangle 142"/>
            <p:cNvSpPr>
              <a:spLocks/>
            </p:cNvSpPr>
            <p:nvPr/>
          </p:nvSpPr>
          <p:spPr bwMode="auto">
            <a:xfrm>
              <a:off x="760" y="448"/>
              <a:ext cx="432" cy="616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800040"/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algn="ctr" defTabSz="642938"/>
              <a:r>
                <a:rPr lang="en-US" sz="90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Gill Sans" charset="0"/>
                  <a:sym typeface="Gill Sans" charset="0"/>
                </a:rPr>
                <a:t>Queue</a:t>
              </a:r>
            </a:p>
          </p:txBody>
        </p:sp>
        <p:sp>
          <p:nvSpPr>
            <p:cNvPr id="432285" name="Rectangle 157"/>
            <p:cNvSpPr>
              <a:spLocks/>
            </p:cNvSpPr>
            <p:nvPr/>
          </p:nvSpPr>
          <p:spPr bwMode="auto">
            <a:xfrm>
              <a:off x="1864" y="456"/>
              <a:ext cx="832" cy="616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408000"/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algn="ctr" defTabSz="642938"/>
              <a:r>
                <a:rPr lang="en-US" sz="90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Gill Sans" charset="0"/>
                  <a:sym typeface="Gill Sans" charset="0"/>
                </a:rPr>
                <a:t>Forwarding Table</a:t>
              </a:r>
            </a:p>
          </p:txBody>
        </p:sp>
        <p:sp>
          <p:nvSpPr>
            <p:cNvPr id="432310" name="Line 182"/>
            <p:cNvSpPr>
              <a:spLocks noChangeShapeType="1"/>
            </p:cNvSpPr>
            <p:nvPr/>
          </p:nvSpPr>
          <p:spPr bwMode="auto">
            <a:xfrm>
              <a:off x="1760" y="848"/>
              <a:ext cx="192" cy="0"/>
            </a:xfrm>
            <a:prstGeom prst="line">
              <a:avLst/>
            </a:prstGeom>
            <a:noFill/>
            <a:ln w="25400">
              <a:solidFill>
                <a:srgbClr val="FFCC66"/>
              </a:solidFill>
              <a:round/>
              <a:headEnd type="stealth" w="med" len="med"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432311" name="Line 183"/>
            <p:cNvSpPr>
              <a:spLocks noChangeShapeType="1"/>
            </p:cNvSpPr>
            <p:nvPr/>
          </p:nvSpPr>
          <p:spPr bwMode="auto">
            <a:xfrm flipH="1">
              <a:off x="1136" y="848"/>
              <a:ext cx="172" cy="0"/>
            </a:xfrm>
            <a:prstGeom prst="line">
              <a:avLst/>
            </a:prstGeom>
            <a:noFill/>
            <a:ln w="25400">
              <a:solidFill>
                <a:srgbClr val="FFCC66"/>
              </a:solidFill>
              <a:round/>
              <a:headEnd type="stealth" w="med" len="med"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432312" name="Rectangle 184"/>
            <p:cNvSpPr>
              <a:spLocks/>
            </p:cNvSpPr>
            <p:nvPr/>
          </p:nvSpPr>
          <p:spPr bwMode="auto">
            <a:xfrm>
              <a:off x="1304" y="456"/>
              <a:ext cx="456" cy="616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804000"/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 defTabSz="642938"/>
              <a:r>
                <a:rPr lang="en-US" sz="90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Gill Sans" charset="0"/>
                  <a:sym typeface="Gill Sans" charset="0"/>
                </a:rPr>
                <a:t>Send Manager</a:t>
              </a:r>
            </a:p>
          </p:txBody>
        </p:sp>
      </p:grpSp>
      <p:sp>
        <p:nvSpPr>
          <p:cNvPr id="432313" name="Line 185"/>
          <p:cNvSpPr>
            <a:spLocks noChangeShapeType="1"/>
          </p:cNvSpPr>
          <p:nvPr/>
        </p:nvSpPr>
        <p:spPr bwMode="auto">
          <a:xfrm>
            <a:off x="4953000" y="3622675"/>
            <a:ext cx="323850" cy="0"/>
          </a:xfrm>
          <a:prstGeom prst="line">
            <a:avLst/>
          </a:prstGeom>
          <a:noFill/>
          <a:ln w="25400">
            <a:solidFill>
              <a:srgbClr val="FFCC66"/>
            </a:solidFill>
            <a:round/>
            <a:headEnd type="stealth" w="med" len="med"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endParaRPr lang="en-US" sz="1800"/>
          </a:p>
        </p:txBody>
      </p:sp>
      <p:graphicFrame>
        <p:nvGraphicFramePr>
          <p:cNvPr id="432271" name="Group 143"/>
          <p:cNvGraphicFramePr>
            <a:graphicFrameLocks noGrp="1"/>
          </p:cNvGraphicFramePr>
          <p:nvPr/>
        </p:nvGraphicFramePr>
        <p:xfrm>
          <a:off x="2838450" y="3398838"/>
          <a:ext cx="384175" cy="571500"/>
        </p:xfrm>
        <a:graphic>
          <a:graphicData uri="http://schemas.openxmlformats.org/drawingml/2006/table">
            <a:tbl>
              <a:tblPr/>
              <a:tblGrid>
                <a:gridCol w="384175"/>
              </a:tblGrid>
              <a:tr h="190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32286" name="Group 158"/>
          <p:cNvGraphicFramePr>
            <a:graphicFrameLocks noGrp="1"/>
          </p:cNvGraphicFramePr>
          <p:nvPr/>
        </p:nvGraphicFramePr>
        <p:xfrm>
          <a:off x="4133850" y="3408363"/>
          <a:ext cx="714375" cy="584201"/>
        </p:xfrm>
        <a:graphic>
          <a:graphicData uri="http://schemas.openxmlformats.org/drawingml/2006/table">
            <a:tbl>
              <a:tblPr/>
              <a:tblGrid>
                <a:gridCol w="357188"/>
                <a:gridCol w="357187"/>
              </a:tblGrid>
              <a:tr h="1936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387D"/>
                          </a:solidFill>
                          <a:effectLst/>
                          <a:latin typeface="Arial" charset="0"/>
                        </a:rPr>
                        <a:t>Prefix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387D"/>
                          </a:solidFill>
                          <a:effectLst/>
                          <a:latin typeface="Arial" charset="0"/>
                        </a:rPr>
                        <a:t>Next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33"/>
                    </a:solidFill>
                  </a:tcPr>
                </a:tc>
              </a:tr>
              <a:tr h="1952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</a:tr>
              <a:tr h="1952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Default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ヒラギノ丸ゴ Pro W4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template.pptx</Template>
  <TotalTime>44861</TotalTime>
  <Words>1400</Words>
  <Application>Microsoft Macintosh PowerPoint</Application>
  <PresentationFormat>On-screen Show (4:3)</PresentationFormat>
  <Paragraphs>451</Paragraphs>
  <Slides>42</Slides>
  <Notes>23</Notes>
  <HiddenSlides>0</HiddenSlides>
  <MMClips>2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42</vt:i4>
      </vt:variant>
    </vt:vector>
  </HeadingPairs>
  <TitlesOfParts>
    <vt:vector size="46" baseType="lpstr">
      <vt:lpstr>Metro</vt:lpstr>
      <vt:lpstr>Photo Editor Photo</vt:lpstr>
      <vt:lpstr>Microsoft Excel Chart</vt:lpstr>
      <vt:lpstr>Bitmap Image</vt:lpstr>
      <vt:lpstr>Beyond the Lamplight - Lessons from Making Sensor Networks Real</vt:lpstr>
      <vt:lpstr>From “it worked, once”, to …</vt:lpstr>
      <vt:lpstr>Mother Nature – Experiment Designer Extraordinaire</vt:lpstr>
      <vt:lpstr>Slide 4</vt:lpstr>
      <vt:lpstr>A Tale from times past</vt:lpstr>
      <vt:lpstr>Slide 6</vt:lpstr>
      <vt:lpstr>The Mote/TinyOS revolution…</vt:lpstr>
      <vt:lpstr>Leading Internet Research Perspective  - a decade ago</vt:lpstr>
      <vt:lpstr>Complete Embedded IPv6 Stack</vt:lpstr>
      <vt:lpstr>At “scale” …</vt:lpstr>
      <vt:lpstr>and Power and reliability …</vt:lpstr>
      <vt:lpstr>Time, Time, Time, …</vt:lpstr>
      <vt:lpstr>and scale</vt:lpstr>
      <vt:lpstr>NEST Open Embedded Platform</vt:lpstr>
      <vt:lpstr>Slide 15</vt:lpstr>
      <vt:lpstr>NEST Timeline</vt:lpstr>
      <vt:lpstr>Slide 17</vt:lpstr>
      <vt:lpstr>The “Macroscope”</vt:lpstr>
      <vt:lpstr>Slide 19</vt:lpstr>
      <vt:lpstr>GGB: What Got Accomplished</vt:lpstr>
      <vt:lpstr>GGB: What didn’t?</vt:lpstr>
      <vt:lpstr>Bottom Line: Spatio-Temporal Analysis</vt:lpstr>
      <vt:lpstr>Holistic Error Analysis &amp; Design</vt:lpstr>
      <vt:lpstr>Environment</vt:lpstr>
      <vt:lpstr>Node – Physical Attachment</vt:lpstr>
      <vt:lpstr>Node – Changing Physical Attachment</vt:lpstr>
      <vt:lpstr>Base Station</vt:lpstr>
      <vt:lpstr>Installation</vt:lpstr>
      <vt:lpstr>Straw: Data Collection at GGB</vt:lpstr>
      <vt:lpstr>Slide 30</vt:lpstr>
      <vt:lpstr>Slide 31</vt:lpstr>
      <vt:lpstr>Research at Scale …</vt:lpstr>
      <vt:lpstr>“Fairytale” RaS </vt:lpstr>
      <vt:lpstr>Towards an “Aware” Energy Infrastructure</vt:lpstr>
      <vt:lpstr>Start from Scratch?</vt:lpstr>
      <vt:lpstr>Grid Exists</vt:lpstr>
      <vt:lpstr>Internet Exists</vt:lpstr>
      <vt:lpstr>Intelligent Energy Network as Overlay on Both</vt:lpstr>
      <vt:lpstr>Living Laboratories</vt:lpstr>
      <vt:lpstr>Energy Transparent Building</vt:lpstr>
      <vt:lpstr>Mother nature …</vt:lpstr>
      <vt:lpstr>Research at Scale …</vt:lpstr>
    </vt:vector>
  </TitlesOfParts>
  <Company>Armando Fox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David Culler</cp:lastModifiedBy>
  <cp:revision>631</cp:revision>
  <cp:lastPrinted>2007-06-15T16:03:39Z</cp:lastPrinted>
  <dcterms:created xsi:type="dcterms:W3CDTF">2011-01-27T05:52:25Z</dcterms:created>
  <dcterms:modified xsi:type="dcterms:W3CDTF">2011-01-27T22:10:24Z</dcterms:modified>
</cp:coreProperties>
</file>